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 id="2147486817" r:id="rId70"/>
  </p:sldMasterIdLst>
  <p:notesMasterIdLst>
    <p:notesMasterId r:id="rId113"/>
  </p:notesMasterIdLst>
  <p:handoutMasterIdLst>
    <p:handoutMasterId r:id="rId114"/>
  </p:handoutMasterIdLst>
  <p:sldIdLst>
    <p:sldId id="664" r:id="rId71"/>
    <p:sldId id="713" r:id="rId72"/>
    <p:sldId id="680" r:id="rId73"/>
    <p:sldId id="681" r:id="rId74"/>
    <p:sldId id="675" r:id="rId75"/>
    <p:sldId id="714" r:id="rId76"/>
    <p:sldId id="682" r:id="rId77"/>
    <p:sldId id="684" r:id="rId78"/>
    <p:sldId id="685" r:id="rId79"/>
    <p:sldId id="686" r:id="rId80"/>
    <p:sldId id="687" r:id="rId81"/>
    <p:sldId id="688" r:id="rId82"/>
    <p:sldId id="715" r:id="rId83"/>
    <p:sldId id="676" r:id="rId84"/>
    <p:sldId id="689" r:id="rId85"/>
    <p:sldId id="690" r:id="rId86"/>
    <p:sldId id="691" r:id="rId87"/>
    <p:sldId id="692" r:id="rId88"/>
    <p:sldId id="718" r:id="rId89"/>
    <p:sldId id="693" r:id="rId90"/>
    <p:sldId id="716" r:id="rId91"/>
    <p:sldId id="694" r:id="rId92"/>
    <p:sldId id="695" r:id="rId93"/>
    <p:sldId id="696" r:id="rId94"/>
    <p:sldId id="697" r:id="rId95"/>
    <p:sldId id="698" r:id="rId96"/>
    <p:sldId id="699" r:id="rId97"/>
    <p:sldId id="700" r:id="rId98"/>
    <p:sldId id="717" r:id="rId99"/>
    <p:sldId id="702" r:id="rId100"/>
    <p:sldId id="703" r:id="rId101"/>
    <p:sldId id="704" r:id="rId102"/>
    <p:sldId id="705" r:id="rId103"/>
    <p:sldId id="706" r:id="rId104"/>
    <p:sldId id="711" r:id="rId105"/>
    <p:sldId id="712" r:id="rId106"/>
    <p:sldId id="708" r:id="rId107"/>
    <p:sldId id="709" r:id="rId108"/>
    <p:sldId id="628" r:id="rId109"/>
    <p:sldId id="710" r:id="rId110"/>
    <p:sldId id="674" r:id="rId111"/>
    <p:sldId id="673"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86" autoAdjust="0"/>
    <p:restoredTop sz="70756" autoAdjust="0"/>
  </p:normalViewPr>
  <p:slideViewPr>
    <p:cSldViewPr snapToGrid="0" snapToObjects="1" showGuides="1">
      <p:cViewPr varScale="1">
        <p:scale>
          <a:sx n="70" d="100"/>
          <a:sy n="70" d="100"/>
        </p:scale>
        <p:origin x="896" y="18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theme" Target="theme/theme1.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4.xml"/><Relationship Id="rId89" Type="http://schemas.openxmlformats.org/officeDocument/2006/relationships/slide" Target="slides/slide19.xml"/><Relationship Id="rId112" Type="http://schemas.openxmlformats.org/officeDocument/2006/relationships/slide" Target="slides/slide42.xml"/><Relationship Id="rId16" Type="http://schemas.openxmlformats.org/officeDocument/2006/relationships/customXml" Target="../customXml/item16.xml"/><Relationship Id="rId107" Type="http://schemas.openxmlformats.org/officeDocument/2006/relationships/slide" Target="slides/slide37.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4.xml"/><Relationship Id="rId79" Type="http://schemas.openxmlformats.org/officeDocument/2006/relationships/slide" Target="slides/slide9.xml"/><Relationship Id="rId102" Type="http://schemas.openxmlformats.org/officeDocument/2006/relationships/slide" Target="slides/slide32.xml"/><Relationship Id="rId5" Type="http://schemas.openxmlformats.org/officeDocument/2006/relationships/customXml" Target="../customXml/item5.xml"/><Relationship Id="rId90" Type="http://schemas.openxmlformats.org/officeDocument/2006/relationships/slide" Target="slides/slide20.xml"/><Relationship Id="rId95" Type="http://schemas.openxmlformats.org/officeDocument/2006/relationships/slide" Target="slides/slide25.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slideMaster" Target="slideMasters/slideMaster1.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10.xml"/><Relationship Id="rId85" Type="http://schemas.openxmlformats.org/officeDocument/2006/relationships/slide" Target="slides/slide15.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33.xml"/><Relationship Id="rId108" Type="http://schemas.openxmlformats.org/officeDocument/2006/relationships/slide" Target="slides/slide38.xml"/><Relationship Id="rId54" Type="http://schemas.openxmlformats.org/officeDocument/2006/relationships/customXml" Target="../customXml/item54.xml"/><Relationship Id="rId70" Type="http://schemas.openxmlformats.org/officeDocument/2006/relationships/slideMaster" Target="slideMasters/slideMaster2.xml"/><Relationship Id="rId75" Type="http://schemas.openxmlformats.org/officeDocument/2006/relationships/slide" Target="slides/slide5.xml"/><Relationship Id="rId91" Type="http://schemas.openxmlformats.org/officeDocument/2006/relationships/slide" Target="slides/slide21.xml"/><Relationship Id="rId96"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handoutMaster" Target="handoutMasters/handoutMaster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3.xml"/><Relationship Id="rId78" Type="http://schemas.openxmlformats.org/officeDocument/2006/relationships/slide" Target="slides/slide8.xml"/><Relationship Id="rId81" Type="http://schemas.openxmlformats.org/officeDocument/2006/relationships/slide" Target="slides/slide11.xml"/><Relationship Id="rId86" Type="http://schemas.openxmlformats.org/officeDocument/2006/relationships/slide" Target="slides/slide16.xml"/><Relationship Id="rId94" Type="http://schemas.openxmlformats.org/officeDocument/2006/relationships/slide" Target="slides/slide24.xml"/><Relationship Id="rId99" Type="http://schemas.openxmlformats.org/officeDocument/2006/relationships/slide" Target="slides/slide29.xml"/><Relationship Id="rId101" Type="http://schemas.openxmlformats.org/officeDocument/2006/relationships/slide" Target="slides/slide3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6.xml"/><Relationship Id="rId97" Type="http://schemas.openxmlformats.org/officeDocument/2006/relationships/slide" Target="slides/slide27.xml"/><Relationship Id="rId104" Type="http://schemas.openxmlformats.org/officeDocument/2006/relationships/slide" Target="slides/slide34.xml"/><Relationship Id="rId7" Type="http://schemas.openxmlformats.org/officeDocument/2006/relationships/customXml" Target="../customXml/item7.xml"/><Relationship Id="rId71" Type="http://schemas.openxmlformats.org/officeDocument/2006/relationships/slide" Target="slides/slide1.xml"/><Relationship Id="rId92" Type="http://schemas.openxmlformats.org/officeDocument/2006/relationships/slide" Target="slides/slide22.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7.xml"/><Relationship Id="rId110" Type="http://schemas.openxmlformats.org/officeDocument/2006/relationships/slide" Target="slides/slide40.xml"/><Relationship Id="rId115" Type="http://schemas.openxmlformats.org/officeDocument/2006/relationships/presProps" Target="presProps.xml"/><Relationship Id="rId61" Type="http://schemas.openxmlformats.org/officeDocument/2006/relationships/customXml" Target="../customXml/item61.xml"/><Relationship Id="rId82" Type="http://schemas.openxmlformats.org/officeDocument/2006/relationships/slide" Target="slides/slide12.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7.xml"/><Relationship Id="rId100" Type="http://schemas.openxmlformats.org/officeDocument/2006/relationships/slide" Target="slides/slide30.xml"/><Relationship Id="rId105" Type="http://schemas.openxmlformats.org/officeDocument/2006/relationships/slide" Target="slides/slide35.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2.xml"/><Relationship Id="rId93" Type="http://schemas.openxmlformats.org/officeDocument/2006/relationships/slide" Target="slides/slide23.xml"/><Relationship Id="rId98" Type="http://schemas.openxmlformats.org/officeDocument/2006/relationships/slide" Target="slides/slide28.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viewProps" Target="viewProps.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slide" Target="slides/slide13.xml"/><Relationship Id="rId88" Type="http://schemas.openxmlformats.org/officeDocument/2006/relationships/slide" Target="slides/slide18.xml"/><Relationship Id="rId111" Type="http://schemas.openxmlformats.org/officeDocument/2006/relationships/slide" Target="slides/slide41.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a:t>Labeling</a:t>
          </a:r>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a:t>Rendering</a:t>
          </a:r>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a:t>Use expressions to provide values required for different types of Renderers</a:t>
          </a:r>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a:t>Global Variables</a:t>
          </a:r>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a:t>$feature</a:t>
          </a:r>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a:t>$view</a:t>
          </a:r>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703E8861-9F23-4D6C-BCE5-4BC98E5B3FD9}">
      <dgm:prSet phldrT="[Text]" custT="1"/>
      <dgm:spPr/>
      <dgm:t>
        <a:bodyPr/>
        <a:lstStyle/>
        <a:p>
          <a:r>
            <a:rPr lang="en-US" sz="1600" dirty="0"/>
            <a:t>Use expressions to provide values required for different types of label classes</a:t>
          </a:r>
        </a:p>
      </dgm:t>
    </dgm:pt>
    <dgm:pt modelId="{AABE4CC6-E9B3-4888-82BB-D61F2EB91F01}" type="parTrans" cxnId="{F3F92C8C-8A04-4F15-BB95-B36213886EBC}">
      <dgm:prSet/>
      <dgm:spPr/>
      <dgm:t>
        <a:bodyPr/>
        <a:lstStyle/>
        <a:p>
          <a:endParaRPr lang="en-GB"/>
        </a:p>
      </dgm:t>
    </dgm:pt>
    <dgm:pt modelId="{7945F903-125B-4C60-8B0B-90B836FC80F1}" type="sibTrans" cxnId="{F3F92C8C-8A04-4F15-BB95-B36213886EBC}">
      <dgm:prSet/>
      <dgm:spPr/>
      <dgm:t>
        <a:bodyPr/>
        <a:lstStyle/>
        <a:p>
          <a:endParaRPr lang="en-GB"/>
        </a:p>
      </dgm:t>
    </dgm:pt>
    <dgm:pt modelId="{819B9628-7D34-45D2-82C4-408F4139FBD3}">
      <dgm:prSet phldrT="[Text]" custT="1"/>
      <dgm:spPr/>
      <dgm:t>
        <a:bodyPr/>
        <a:lstStyle/>
        <a:p>
          <a:r>
            <a:rPr lang="en-US" sz="1600" dirty="0"/>
            <a:t>Global Variables</a:t>
          </a:r>
        </a:p>
      </dgm:t>
    </dgm:pt>
    <dgm:pt modelId="{89A8ECF4-21A9-45E7-9014-D4D682DAEEA2}" type="parTrans" cxnId="{08C41C25-9CA6-418F-B587-4D62B641963B}">
      <dgm:prSet/>
      <dgm:spPr/>
      <dgm:t>
        <a:bodyPr/>
        <a:lstStyle/>
        <a:p>
          <a:endParaRPr lang="en-GB"/>
        </a:p>
      </dgm:t>
    </dgm:pt>
    <dgm:pt modelId="{B6DC1F13-6651-4BA9-85EB-DCC63CC8B591}" type="sibTrans" cxnId="{08C41C25-9CA6-418F-B587-4D62B641963B}">
      <dgm:prSet/>
      <dgm:spPr/>
      <dgm:t>
        <a:bodyPr/>
        <a:lstStyle/>
        <a:p>
          <a:endParaRPr lang="en-GB"/>
        </a:p>
      </dgm:t>
    </dgm:pt>
    <dgm:pt modelId="{0131197B-C143-4F42-B244-25AA23538111}">
      <dgm:prSet phldrT="[Text]" custT="1"/>
      <dgm:spPr/>
      <dgm:t>
        <a:bodyPr/>
        <a:lstStyle/>
        <a:p>
          <a:endParaRPr lang="en-US" sz="1600" dirty="0"/>
        </a:p>
      </dgm:t>
    </dgm:pt>
    <dgm:pt modelId="{22F4E816-6849-44D7-864A-B2671BB174FF}" type="parTrans" cxnId="{D2A8EBEE-B62D-41A6-AD1E-D6056D4645E6}">
      <dgm:prSet/>
      <dgm:spPr/>
      <dgm:t>
        <a:bodyPr/>
        <a:lstStyle/>
        <a:p>
          <a:endParaRPr lang="en-GB"/>
        </a:p>
      </dgm:t>
    </dgm:pt>
    <dgm:pt modelId="{3B7A5B25-8D6A-4F32-9A20-7E4B9BBDB70E}" type="sibTrans" cxnId="{D2A8EBEE-B62D-41A6-AD1E-D6056D4645E6}">
      <dgm:prSet/>
      <dgm:spPr/>
      <dgm:t>
        <a:bodyPr/>
        <a:lstStyle/>
        <a:p>
          <a:endParaRPr lang="en-GB"/>
        </a:p>
      </dgm:t>
    </dgm:pt>
    <dgm:pt modelId="{872AD12A-2022-4F90-9EAA-A7DB37DD8415}">
      <dgm:prSet phldrT="[Text]" custT="1"/>
      <dgm:spPr/>
      <dgm:t>
        <a:bodyPr/>
        <a:lstStyle/>
        <a:p>
          <a:r>
            <a:rPr lang="en-US" sz="1600" dirty="0"/>
            <a:t>$feature</a:t>
          </a:r>
        </a:p>
      </dgm:t>
    </dgm:pt>
    <dgm:pt modelId="{A843B361-637C-4260-8E52-1F2720A974E6}" type="parTrans" cxnId="{E76D1FF3-6330-44E2-A421-1AC4FA266E70}">
      <dgm:prSet/>
      <dgm:spPr/>
      <dgm:t>
        <a:bodyPr/>
        <a:lstStyle/>
        <a:p>
          <a:endParaRPr lang="en-GB"/>
        </a:p>
      </dgm:t>
    </dgm:pt>
    <dgm:pt modelId="{409286F3-F133-4780-988F-247AEADD4826}" type="sibTrans" cxnId="{E76D1FF3-6330-44E2-A421-1AC4FA266E70}">
      <dgm:prSet/>
      <dgm:spPr/>
      <dgm:t>
        <a:bodyPr/>
        <a:lstStyle/>
        <a:p>
          <a:endParaRPr lang="en-GB"/>
        </a:p>
      </dgm:t>
    </dgm:pt>
    <dgm:pt modelId="{4A54EB91-3B59-4FCE-B9BA-181AE8366B14}">
      <dgm:prSet phldrT="[Text]" custT="1"/>
      <dgm:spPr/>
      <dgm:t>
        <a:bodyPr/>
        <a:lstStyle/>
        <a:p>
          <a:r>
            <a:rPr lang="en-US" sz="1600" dirty="0"/>
            <a:t>$view</a:t>
          </a:r>
        </a:p>
      </dgm:t>
    </dgm:pt>
    <dgm:pt modelId="{69EF4811-D8C7-472E-8881-0C8862DE64A0}" type="parTrans" cxnId="{CA654BCD-6963-44C9-9C01-4B112B6FDD77}">
      <dgm:prSet/>
      <dgm:spPr/>
      <dgm:t>
        <a:bodyPr/>
        <a:lstStyle/>
        <a:p>
          <a:endParaRPr lang="en-GB"/>
        </a:p>
      </dgm:t>
    </dgm:pt>
    <dgm:pt modelId="{27EE9B5A-EF6E-4F3B-A342-7B58BA19AD85}" type="sibTrans" cxnId="{CA654BCD-6963-44C9-9C01-4B112B6FDD77}">
      <dgm:prSet/>
      <dgm:spPr/>
      <dgm:t>
        <a:bodyPr/>
        <a:lstStyle/>
        <a:p>
          <a:endParaRPr lang="en-GB"/>
        </a:p>
      </dgm:t>
    </dgm:pt>
    <dgm:pt modelId="{1233F91E-EA75-479B-853C-C9436F916126}">
      <dgm:prSet phldrT="[Text]" custT="1"/>
      <dgm:spPr/>
      <dgm:t>
        <a:bodyPr/>
        <a:lstStyle/>
        <a:p>
          <a:r>
            <a:rPr lang="en-US" sz="1600" b="1" dirty="0"/>
            <a:t>Popup</a:t>
          </a:r>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D5906A37-3AA9-CF4A-946A-1A07824A24DA}">
      <dgm:prSet phldrT="[Text]" custT="1"/>
      <dgm:spPr/>
      <dgm:t>
        <a:bodyPr/>
        <a:lstStyle/>
        <a:p>
          <a:r>
            <a:rPr lang="en-US" sz="1600" dirty="0"/>
            <a:t>Use expressions to provide values for popup tables and other content elements</a:t>
          </a:r>
        </a:p>
      </dgm:t>
    </dgm:pt>
    <dgm:pt modelId="{E7E87D0F-77D9-0E47-9E97-70E9221A2183}" type="parTrans" cxnId="{91F1EC24-C706-2044-81D6-442BC2625C8F}">
      <dgm:prSet/>
      <dgm:spPr/>
    </dgm:pt>
    <dgm:pt modelId="{C54A4C2E-D09F-7F45-B10D-F5A775B83EE9}" type="sibTrans" cxnId="{91F1EC24-C706-2044-81D6-442BC2625C8F}">
      <dgm:prSet/>
      <dgm:spPr/>
    </dgm:pt>
    <dgm:pt modelId="{ABA19FEF-32BF-764C-B7BD-9C4BAB43EF5A}">
      <dgm:prSet phldrT="[Text]" custT="1"/>
      <dgm:spPr/>
      <dgm:t>
        <a:bodyPr/>
        <a:lstStyle/>
        <a:p>
          <a:r>
            <a:rPr lang="en-US" sz="1600" dirty="0"/>
            <a:t>Global variables</a:t>
          </a:r>
        </a:p>
      </dgm:t>
    </dgm:pt>
    <dgm:pt modelId="{905FD6A3-546B-B442-A5C0-1A5E8653ABA2}" type="parTrans" cxnId="{2A8556C5-A76C-6E4C-B7AF-8D5771E59F3B}">
      <dgm:prSet/>
      <dgm:spPr/>
    </dgm:pt>
    <dgm:pt modelId="{F3FBA960-32B5-2A41-B345-78C7431298D0}" type="sibTrans" cxnId="{2A8556C5-A76C-6E4C-B7AF-8D5771E59F3B}">
      <dgm:prSet/>
      <dgm:spPr/>
    </dgm:pt>
    <dgm:pt modelId="{C31E1F03-2659-4E46-8F3C-C505B9272F9C}">
      <dgm:prSet phldrT="[Text]" custT="1"/>
      <dgm:spPr/>
      <dgm:t>
        <a:bodyPr/>
        <a:lstStyle/>
        <a:p>
          <a:endParaRPr lang="en-US" sz="1600" dirty="0"/>
        </a:p>
      </dgm:t>
    </dgm:pt>
    <dgm:pt modelId="{5621BFC2-F410-5A4A-8C28-296436A14F14}" type="parTrans" cxnId="{664B0EB0-A44A-2A43-9E6A-581A988BB13F}">
      <dgm:prSet/>
      <dgm:spPr/>
    </dgm:pt>
    <dgm:pt modelId="{6BF4CA7F-5500-BB41-B8F8-B6A9F0026431}" type="sibTrans" cxnId="{664B0EB0-A44A-2A43-9E6A-581A988BB13F}">
      <dgm:prSet/>
      <dgm:spPr/>
    </dgm:pt>
    <dgm:pt modelId="{29CBB8C4-D377-664F-A7C2-4DFDA8FD3B34}">
      <dgm:prSet phldrT="[Text]" custT="1"/>
      <dgm:spPr/>
      <dgm:t>
        <a:bodyPr/>
        <a:lstStyle/>
        <a:p>
          <a:r>
            <a:rPr lang="en-US" sz="1600" dirty="0"/>
            <a:t>$feature</a:t>
          </a:r>
        </a:p>
      </dgm:t>
    </dgm:pt>
    <dgm:pt modelId="{78C853B2-C151-DB46-9131-149EF1C71903}" type="parTrans" cxnId="{B2FA86FC-0C99-E44A-80D6-55BC759F0A9F}">
      <dgm:prSet/>
      <dgm:spPr/>
    </dgm:pt>
    <dgm:pt modelId="{B7CDF61D-162E-7344-BA4B-63136D5E4310}" type="sibTrans" cxnId="{B2FA86FC-0C99-E44A-80D6-55BC759F0A9F}">
      <dgm:prSet/>
      <dgm:spPr/>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13B80E0E-AC31-3349-9696-456C4DEEE1D8}" type="presOf" srcId="{ABA19FEF-32BF-764C-B7BD-9C4BAB43EF5A}" destId="{4328E184-6E2A-46D8-9F2A-0E624F1C6DDC}" srcOrd="0" destOrd="3" presId="urn:microsoft.com/office/officeart/2005/8/layout/hList6"/>
    <dgm:cxn modelId="{91F1EC24-C706-2044-81D6-442BC2625C8F}" srcId="{1233F91E-EA75-479B-853C-C9436F916126}" destId="{D5906A37-3AA9-CF4A-946A-1A07824A24DA}" srcOrd="0" destOrd="0" parTransId="{E7E87D0F-77D9-0E47-9E97-70E9221A2183}" sibTransId="{C54A4C2E-D09F-7F45-B10D-F5A775B83EE9}"/>
    <dgm:cxn modelId="{08C41C25-9CA6-418F-B587-4D62B641963B}" srcId="{56B589E9-1364-4F13-9F7A-C15B141EE5A1}" destId="{819B9628-7D34-45D2-82C4-408F4139FBD3}" srcOrd="2" destOrd="0" parTransId="{89A8ECF4-21A9-45E7-9014-D4D682DAEEA2}" sibTransId="{B6DC1F13-6651-4BA9-85EB-DCC63CC8B591}"/>
    <dgm:cxn modelId="{23EE732B-6D9A-714F-99AE-600FCBD68096}" type="presOf" srcId="{703E8861-9F23-4D6C-BCE5-4BC98E5B3FD9}" destId="{D28BD820-0A58-4F55-A8B4-7F593271FC34}" srcOrd="0" destOrd="1" presId="urn:microsoft.com/office/officeart/2005/8/layout/hList6"/>
    <dgm:cxn modelId="{B441152C-7787-0F44-A646-113381BD06FE}" type="presOf" srcId="{96FFC1EF-6CC8-412C-970F-EB445DCA8479}" destId="{3A187FBD-F297-4F17-A660-B95932053297}" srcOrd="0" destOrd="5" presId="urn:microsoft.com/office/officeart/2005/8/layout/hList6"/>
    <dgm:cxn modelId="{EFF5BA3D-515B-4909-B789-10BA426CAE05}" srcId="{A51E48F5-FA59-42C7-BA63-BFE1E1523A2B}" destId="{FC9142D5-CA5C-4E18-8DE7-24CD53506FF1}" srcOrd="2" destOrd="0" parTransId="{C8C31DF0-9D8F-42B9-A9F4-B09752AEE0F8}" sibTransId="{40BD5FBD-5FA0-470C-B281-8D8BA53173CF}"/>
    <dgm:cxn modelId="{F4318742-1BEB-DF44-8335-662A48985389}" type="presOf" srcId="{4EBC64DC-AF9E-4655-8796-AFD2B2E05BCF}" destId="{3A187FBD-F297-4F17-A660-B95932053297}" srcOrd="0" destOrd="4" presId="urn:microsoft.com/office/officeart/2005/8/layout/hList6"/>
    <dgm:cxn modelId="{B5AE4849-894E-1F4B-A919-85C4285C9189}" type="presOf" srcId="{BD3F234F-ADD5-4885-9777-27A21CE3D096}" destId="{3A187FBD-F297-4F17-A660-B95932053297}" srcOrd="0" destOrd="2" presId="urn:microsoft.com/office/officeart/2005/8/layout/hList6"/>
    <dgm:cxn modelId="{9C057C4A-C502-8E4F-8CC0-2B01B559C288}" type="presOf" srcId="{A51E48F5-FA59-42C7-BA63-BFE1E1523A2B}" destId="{3A187FBD-F297-4F17-A660-B95932053297}" srcOrd="0" destOrd="0"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861C596B-7ECF-174E-9ECC-1CBEC61C064E}" type="presOf" srcId="{29CBB8C4-D377-664F-A7C2-4DFDA8FD3B34}" destId="{4328E184-6E2A-46D8-9F2A-0E624F1C6DDC}" srcOrd="0" destOrd="4" presId="urn:microsoft.com/office/officeart/2005/8/layout/hList6"/>
    <dgm:cxn modelId="{5D1E3681-6F50-4B94-8F29-D2C71ABDF8C3}" srcId="{FC9142D5-CA5C-4E18-8DE7-24CD53506FF1}" destId="{4EBC64DC-AF9E-4655-8796-AFD2B2E05BCF}" srcOrd="0" destOrd="0" parTransId="{DBA50612-0A4E-4E43-9AD8-BA5868772773}" sibTransId="{B752F1F0-78AE-4C35-BC97-D737819A2076}"/>
    <dgm:cxn modelId="{F674D289-80DC-3442-BD85-51375F70E03E}" type="presOf" srcId="{56B589E9-1364-4F13-9F7A-C15B141EE5A1}" destId="{D28BD820-0A58-4F55-A8B4-7F593271FC34}" srcOrd="0" destOrd="0" presId="urn:microsoft.com/office/officeart/2005/8/layout/hList6"/>
    <dgm:cxn modelId="{F3F92C8C-8A04-4F15-BB95-B36213886EBC}" srcId="{56B589E9-1364-4F13-9F7A-C15B141EE5A1}" destId="{703E8861-9F23-4D6C-BCE5-4BC98E5B3FD9}" srcOrd="0" destOrd="0" parTransId="{AABE4CC6-E9B3-4888-82BB-D61F2EB91F01}" sibTransId="{7945F903-125B-4C60-8B0B-90B836FC80F1}"/>
    <dgm:cxn modelId="{F3F00691-BD0F-4C20-B86D-4F9A8FB97089}" srcId="{FC9142D5-CA5C-4E18-8DE7-24CD53506FF1}" destId="{96FFC1EF-6CC8-412C-970F-EB445DCA8479}" srcOrd="1" destOrd="0" parTransId="{0F14D642-AD60-45B8-A3AF-C542133946A4}" sibTransId="{14D33CC1-C43A-4642-8616-8A6479665C01}"/>
    <dgm:cxn modelId="{E20FB591-CCED-0140-BCA6-B9C3BF15B71E}" type="presOf" srcId="{D5906A37-3AA9-CF4A-946A-1A07824A24DA}" destId="{4328E184-6E2A-46D8-9F2A-0E624F1C6DDC}" srcOrd="0" destOrd="1" presId="urn:microsoft.com/office/officeart/2005/8/layout/hList6"/>
    <dgm:cxn modelId="{75D68692-ADDF-3241-9E3A-4B3227EF85BC}" type="presOf" srcId="{819B9628-7D34-45D2-82C4-408F4139FBD3}" destId="{D28BD820-0A58-4F55-A8B4-7F593271FC34}" srcOrd="0" destOrd="3" presId="urn:microsoft.com/office/officeart/2005/8/layout/hList6"/>
    <dgm:cxn modelId="{74E3829F-6793-8449-BF04-38381BBF5EDD}" type="presOf" srcId="{4A54EB91-3B59-4FCE-B9BA-181AE8366B14}" destId="{D28BD820-0A58-4F55-A8B4-7F593271FC34}" srcOrd="0" destOrd="5" presId="urn:microsoft.com/office/officeart/2005/8/layout/hList6"/>
    <dgm:cxn modelId="{2EF8E1A0-2BBA-204E-8008-4DAC5E6810E9}" type="presOf" srcId="{0131197B-C143-4F42-B244-25AA23538111}" destId="{D28BD820-0A58-4F55-A8B4-7F593271FC34}" srcOrd="0" destOrd="2"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664B0EB0-A44A-2A43-9E6A-581A988BB13F}" srcId="{1233F91E-EA75-479B-853C-C9436F916126}" destId="{C31E1F03-2659-4E46-8F3C-C505B9272F9C}" srcOrd="1" destOrd="0" parTransId="{5621BFC2-F410-5A4A-8C28-296436A14F14}" sibTransId="{6BF4CA7F-5500-BB41-B8F8-B6A9F0026431}"/>
    <dgm:cxn modelId="{BA509AB1-FFC0-7B4A-8B99-3B330E1A3D8C}" type="presOf" srcId="{C31E1F03-2659-4E46-8F3C-C505B9272F9C}" destId="{4328E184-6E2A-46D8-9F2A-0E624F1C6DDC}" srcOrd="0" destOrd="2" presId="urn:microsoft.com/office/officeart/2005/8/layout/hList6"/>
    <dgm:cxn modelId="{D85B58B9-B86F-3141-964D-CCB7C02F3337}" type="presOf" srcId="{1233F91E-EA75-479B-853C-C9436F916126}" destId="{4328E184-6E2A-46D8-9F2A-0E624F1C6DDC}" srcOrd="0" destOrd="0" presId="urn:microsoft.com/office/officeart/2005/8/layout/hList6"/>
    <dgm:cxn modelId="{FBBCB1BA-3D81-AB4C-A5F7-BFC05B5969DF}" type="presOf" srcId="{3F3C548E-6851-46DE-AA9C-A1AA9548673C}" destId="{3A187FBD-F297-4F17-A660-B95932053297}" srcOrd="0" destOrd="1" presId="urn:microsoft.com/office/officeart/2005/8/layout/hList6"/>
    <dgm:cxn modelId="{2A8556C5-A76C-6E4C-B7AF-8D5771E59F3B}" srcId="{1233F91E-EA75-479B-853C-C9436F916126}" destId="{ABA19FEF-32BF-764C-B7BD-9C4BAB43EF5A}" srcOrd="2" destOrd="0" parTransId="{905FD6A3-546B-B442-A5C0-1A5E8653ABA2}" sibTransId="{F3FBA960-32B5-2A41-B345-78C7431298D0}"/>
    <dgm:cxn modelId="{CA654BCD-6963-44C9-9C01-4B112B6FDD77}" srcId="{819B9628-7D34-45D2-82C4-408F4139FBD3}" destId="{4A54EB91-3B59-4FCE-B9BA-181AE8366B14}" srcOrd="1" destOrd="0" parTransId="{69EF4811-D8C7-472E-8881-0C8862DE64A0}" sibTransId="{27EE9B5A-EF6E-4F3B-A342-7B58BA19AD85}"/>
    <dgm:cxn modelId="{C31907D8-F539-7045-AD75-718630E24969}" type="presOf" srcId="{77E5DEB1-B7A7-4FDC-A489-834AF23ADFA4}" destId="{3989E14C-ADC4-4395-B744-E088751A5CFB}" srcOrd="0" destOrd="0" presId="urn:microsoft.com/office/officeart/2005/8/layout/hList6"/>
    <dgm:cxn modelId="{DE05B8DB-3285-C94D-B86C-43AE529E4523}" type="presOf" srcId="{FC9142D5-CA5C-4E18-8DE7-24CD53506FF1}" destId="{3A187FBD-F297-4F17-A660-B95932053297}" srcOrd="0" destOrd="3"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4A71D8EE-5CC6-485D-8DE9-7595A7BA7CBA}" srcId="{77E5DEB1-B7A7-4FDC-A489-834AF23ADFA4}" destId="{56B589E9-1364-4F13-9F7A-C15B141EE5A1}" srcOrd="1" destOrd="0" parTransId="{63DA9313-32C2-4CFC-B464-D5FD6E72F99E}" sibTransId="{3EC09D14-06F5-4EE0-80D8-7613E7FA3606}"/>
    <dgm:cxn modelId="{D2A8EBEE-B62D-41A6-AD1E-D6056D4645E6}" srcId="{56B589E9-1364-4F13-9F7A-C15B141EE5A1}" destId="{0131197B-C143-4F42-B244-25AA23538111}" srcOrd="1" destOrd="0" parTransId="{22F4E816-6849-44D7-864A-B2671BB174FF}" sibTransId="{3B7A5B25-8D6A-4F32-9A20-7E4B9BBDB70E}"/>
    <dgm:cxn modelId="{E76D1FF3-6330-44E2-A421-1AC4FA266E70}" srcId="{819B9628-7D34-45D2-82C4-408F4139FBD3}" destId="{872AD12A-2022-4F90-9EAA-A7DB37DD8415}" srcOrd="0" destOrd="0" parTransId="{A843B361-637C-4260-8E52-1F2720A974E6}" sibTransId="{409286F3-F133-4780-988F-247AEADD4826}"/>
    <dgm:cxn modelId="{99136AF6-13F9-5D48-A9B7-D71A9CB7EB5E}" type="presOf" srcId="{872AD12A-2022-4F90-9EAA-A7DB37DD8415}" destId="{D28BD820-0A58-4F55-A8B4-7F593271FC34}" srcOrd="0" destOrd="4" presId="urn:microsoft.com/office/officeart/2005/8/layout/hList6"/>
    <dgm:cxn modelId="{2B74A0F9-3ED9-49A7-8CB1-9B2261D8A70A}" srcId="{A51E48F5-FA59-42C7-BA63-BFE1E1523A2B}" destId="{BD3F234F-ADD5-4885-9777-27A21CE3D096}" srcOrd="1" destOrd="0" parTransId="{64833FAB-F316-45F4-BA78-96B5919D3977}" sibTransId="{58470394-25EB-4761-BD23-274CE7411229}"/>
    <dgm:cxn modelId="{B2FA86FC-0C99-E44A-80D6-55BC759F0A9F}" srcId="{ABA19FEF-32BF-764C-B7BD-9C4BAB43EF5A}" destId="{29CBB8C4-D377-664F-A7C2-4DFDA8FD3B34}" srcOrd="0" destOrd="0" parTransId="{78C853B2-C151-DB46-9131-149EF1C71903}" sibTransId="{B7CDF61D-162E-7344-BA4B-63136D5E4310}"/>
    <dgm:cxn modelId="{AD3C1E43-AC38-E84D-93BD-AAB3559101B3}" type="presParOf" srcId="{3989E14C-ADC4-4395-B744-E088751A5CFB}" destId="{3A187FBD-F297-4F17-A660-B95932053297}" srcOrd="0" destOrd="0" presId="urn:microsoft.com/office/officeart/2005/8/layout/hList6"/>
    <dgm:cxn modelId="{3F0651E9-51AB-0B44-AB8D-94BFE21A10FB}" type="presParOf" srcId="{3989E14C-ADC4-4395-B744-E088751A5CFB}" destId="{BDDD995F-CC6F-4281-B22A-93C84BD84E99}" srcOrd="1" destOrd="0" presId="urn:microsoft.com/office/officeart/2005/8/layout/hList6"/>
    <dgm:cxn modelId="{6B330350-D320-B14D-BE44-E5AC741316E6}" type="presParOf" srcId="{3989E14C-ADC4-4395-B744-E088751A5CFB}" destId="{D28BD820-0A58-4F55-A8B4-7F593271FC34}" srcOrd="2" destOrd="0" presId="urn:microsoft.com/office/officeart/2005/8/layout/hList6"/>
    <dgm:cxn modelId="{3D649491-0BFF-BB44-9F7B-3D62DBE7D6AD}" type="presParOf" srcId="{3989E14C-ADC4-4395-B744-E088751A5CFB}" destId="{66F1A76E-07B9-4588-9CA3-83B764C27F8A}" srcOrd="3" destOrd="0" presId="urn:microsoft.com/office/officeart/2005/8/layout/hList6"/>
    <dgm:cxn modelId="{62DC3558-5CA7-2047-83D1-DABEF9CCC314}"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Arcade</a:t>
          </a:r>
        </a:p>
        <a:p>
          <a:pPr marL="0" lvl="0" indent="0" algn="ctr" defTabSz="889000">
            <a:lnSpc>
              <a:spcPct val="90000"/>
            </a:lnSpc>
            <a:spcBef>
              <a:spcPct val="0"/>
            </a:spcBef>
            <a:spcAft>
              <a:spcPct val="35000"/>
            </a:spcAft>
            <a:buNone/>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7618001" y="903889"/>
        <a:ext cx="3542622" cy="2711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67675" y="68941"/>
          <a:ext cx="3429000" cy="3291116"/>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US" sz="1600" b="1" kern="1200" dirty="0"/>
            <a:t>Rendering</a:t>
          </a:r>
        </a:p>
        <a:p>
          <a:pPr marL="171450" lvl="1" indent="-171450" algn="l" defTabSz="711200">
            <a:lnSpc>
              <a:spcPct val="90000"/>
            </a:lnSpc>
            <a:spcBef>
              <a:spcPct val="0"/>
            </a:spcBef>
            <a:spcAft>
              <a:spcPct val="15000"/>
            </a:spcAft>
            <a:buChar char="•"/>
          </a:pPr>
          <a:r>
            <a:rPr lang="en-US" sz="1600" kern="1200" dirty="0"/>
            <a:t>Use expressions to provide values required for different types of Renderers</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Global Variables</a:t>
          </a:r>
        </a:p>
        <a:p>
          <a:pPr marL="342900" lvl="2" indent="-171450" algn="l" defTabSz="711200">
            <a:lnSpc>
              <a:spcPct val="90000"/>
            </a:lnSpc>
            <a:spcBef>
              <a:spcPct val="0"/>
            </a:spcBef>
            <a:spcAft>
              <a:spcPct val="15000"/>
            </a:spcAft>
            <a:buChar char="•"/>
          </a:pPr>
          <a:r>
            <a:rPr lang="en-US" sz="1600" kern="1200" dirty="0"/>
            <a:t>$feature</a:t>
          </a:r>
        </a:p>
        <a:p>
          <a:pPr marL="342900" lvl="2" indent="-171450" algn="l" defTabSz="711200">
            <a:lnSpc>
              <a:spcPct val="90000"/>
            </a:lnSpc>
            <a:spcBef>
              <a:spcPct val="0"/>
            </a:spcBef>
            <a:spcAft>
              <a:spcPct val="15000"/>
            </a:spcAft>
            <a:buChar char="•"/>
          </a:pPr>
          <a:r>
            <a:rPr lang="en-US" sz="1600" kern="1200" dirty="0"/>
            <a:t>$view</a:t>
          </a:r>
        </a:p>
      </dsp:txBody>
      <dsp:txXfrm rot="5400000">
        <a:off x="1267" y="685799"/>
        <a:ext cx="3291116" cy="2057400"/>
      </dsp:txXfrm>
    </dsp:sp>
    <dsp:sp modelId="{D28BD820-0A58-4F55-A8B4-7F593271FC34}">
      <dsp:nvSpPr>
        <dsp:cNvPr id="0" name=""/>
        <dsp:cNvSpPr/>
      </dsp:nvSpPr>
      <dsp:spPr>
        <a:xfrm rot="16200000">
          <a:off x="3470275" y="68941"/>
          <a:ext cx="3429000" cy="329111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US" sz="1600" b="1" kern="1200" dirty="0"/>
            <a:t>Labeling</a:t>
          </a:r>
        </a:p>
        <a:p>
          <a:pPr marL="171450" lvl="1" indent="-171450" algn="l" defTabSz="711200">
            <a:lnSpc>
              <a:spcPct val="90000"/>
            </a:lnSpc>
            <a:spcBef>
              <a:spcPct val="0"/>
            </a:spcBef>
            <a:spcAft>
              <a:spcPct val="15000"/>
            </a:spcAft>
            <a:buChar char="•"/>
          </a:pPr>
          <a:r>
            <a:rPr lang="en-US" sz="1600" kern="1200" dirty="0"/>
            <a:t>Use expressions to provide values required for different types of label classes</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Global Variables</a:t>
          </a:r>
        </a:p>
        <a:p>
          <a:pPr marL="342900" lvl="2" indent="-171450" algn="l" defTabSz="711200">
            <a:lnSpc>
              <a:spcPct val="90000"/>
            </a:lnSpc>
            <a:spcBef>
              <a:spcPct val="0"/>
            </a:spcBef>
            <a:spcAft>
              <a:spcPct val="15000"/>
            </a:spcAft>
            <a:buChar char="•"/>
          </a:pPr>
          <a:r>
            <a:rPr lang="en-US" sz="1600" kern="1200" dirty="0"/>
            <a:t>$feature</a:t>
          </a:r>
        </a:p>
        <a:p>
          <a:pPr marL="342900" lvl="2" indent="-171450" algn="l" defTabSz="711200">
            <a:lnSpc>
              <a:spcPct val="90000"/>
            </a:lnSpc>
            <a:spcBef>
              <a:spcPct val="0"/>
            </a:spcBef>
            <a:spcAft>
              <a:spcPct val="15000"/>
            </a:spcAft>
            <a:buChar char="•"/>
          </a:pPr>
          <a:r>
            <a:rPr lang="en-US" sz="1600" kern="1200" dirty="0"/>
            <a:t>$view</a:t>
          </a:r>
        </a:p>
      </dsp:txBody>
      <dsp:txXfrm rot="5400000">
        <a:off x="3539217" y="685799"/>
        <a:ext cx="3291116" cy="2057400"/>
      </dsp:txXfrm>
    </dsp:sp>
    <dsp:sp modelId="{4328E184-6E2A-46D8-9F2A-0E624F1C6DDC}">
      <dsp:nvSpPr>
        <dsp:cNvPr id="0" name=""/>
        <dsp:cNvSpPr/>
      </dsp:nvSpPr>
      <dsp:spPr>
        <a:xfrm rot="16200000">
          <a:off x="7008225" y="68941"/>
          <a:ext cx="3429000" cy="3291116"/>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marL="0" lvl="0" indent="0" algn="l" defTabSz="711200">
            <a:lnSpc>
              <a:spcPct val="90000"/>
            </a:lnSpc>
            <a:spcBef>
              <a:spcPct val="0"/>
            </a:spcBef>
            <a:spcAft>
              <a:spcPct val="35000"/>
            </a:spcAft>
            <a:buNone/>
          </a:pPr>
          <a:r>
            <a:rPr lang="en-US" sz="1600" b="1" kern="1200" dirty="0"/>
            <a:t>Popup</a:t>
          </a:r>
        </a:p>
        <a:p>
          <a:pPr marL="171450" lvl="1" indent="-171450" algn="l" defTabSz="711200">
            <a:lnSpc>
              <a:spcPct val="90000"/>
            </a:lnSpc>
            <a:spcBef>
              <a:spcPct val="0"/>
            </a:spcBef>
            <a:spcAft>
              <a:spcPct val="15000"/>
            </a:spcAft>
            <a:buChar char="•"/>
          </a:pPr>
          <a:r>
            <a:rPr lang="en-US" sz="1600" kern="1200" dirty="0"/>
            <a:t>Use expressions to provide values for popup tables and other content elements</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Global variables</a:t>
          </a:r>
        </a:p>
        <a:p>
          <a:pPr marL="342900" lvl="2" indent="-171450" algn="l" defTabSz="711200">
            <a:lnSpc>
              <a:spcPct val="90000"/>
            </a:lnSpc>
            <a:spcBef>
              <a:spcPct val="0"/>
            </a:spcBef>
            <a:spcAft>
              <a:spcPct val="15000"/>
            </a:spcAft>
            <a:buChar char="•"/>
          </a:pPr>
          <a:r>
            <a:rPr lang="en-US" sz="1600" kern="1200" dirty="0"/>
            <a:t>$feature</a:t>
          </a:r>
        </a:p>
      </dsp:txBody>
      <dsp:txXfrm rot="5400000">
        <a:off x="7077167" y="685799"/>
        <a:ext cx="3291116" cy="20574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US" dirty="0"/>
              <a:t>We</a:t>
            </a:r>
            <a:r>
              <a:rPr lang="en-US" baseline="0" dirty="0"/>
              <a:t> want to give </a:t>
            </a:r>
            <a:r>
              <a:rPr lang="en-US" baseline="0" dirty="0" err="1"/>
              <a:t>yo</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3043159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[DAVID]</a:t>
            </a:r>
          </a:p>
          <a:p>
            <a:endParaRPr lang="en-US" dirty="0"/>
          </a:p>
          <a:p>
            <a:r>
              <a:rPr lang="en-GB" baseline="0" dirty="0"/>
              <a:t>When we look at putting scripting logic in a Runtime App, or a Web Page, we come across very specific issues.</a:t>
            </a:r>
          </a:p>
          <a:p>
            <a:endParaRPr lang="en-GB" baseline="0" dirty="0"/>
          </a:p>
          <a:p>
            <a:r>
              <a:rPr lang="en-GB" baseline="0" dirty="0"/>
              <a:t>The size of the scripting engine.  Phone apps are kept very small.  Putting a full Scripting Engine like Python or </a:t>
            </a:r>
            <a:r>
              <a:rPr lang="en-GB" baseline="0" dirty="0" err="1"/>
              <a:t>Javascript</a:t>
            </a:r>
            <a:r>
              <a:rPr lang="en-GB" baseline="0" dirty="0"/>
              <a:t> adds a significant size to the download.</a:t>
            </a:r>
          </a:p>
          <a:p>
            <a:endParaRPr lang="en-GB" baseline="0" dirty="0"/>
          </a:p>
          <a:p>
            <a:r>
              <a:rPr lang="en-GB" baseline="0" dirty="0"/>
              <a:t>Security is an issue on these devices/apps.  You cannot just run script, as a fully scripting language can do many unauthorised actions.  Similarly with Web Pages, you cannot download and execute any arbitrary </a:t>
            </a:r>
            <a:r>
              <a:rPr lang="en-GB" baseline="0" dirty="0" err="1"/>
              <a:t>Javascript</a:t>
            </a:r>
            <a:r>
              <a:rPr lang="en-GB" baseline="0" dirty="0"/>
              <a:t>… That introduces security vulnerabilities, and cross site scripting attacks.</a:t>
            </a:r>
          </a:p>
          <a:p>
            <a:endParaRPr lang="en-GB" dirty="0"/>
          </a:p>
          <a:p>
            <a:r>
              <a:rPr lang="en-GB" dirty="0"/>
              <a:t>This</a:t>
            </a:r>
            <a:r>
              <a:rPr lang="en-GB" baseline="0" dirty="0"/>
              <a:t> lead us to a set of Goals for the Arcade Language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The goals of Arcade are</a:t>
            </a:r>
            <a:r>
              <a:rPr lang="en-GB" baseline="0" dirty="0"/>
              <a:t> as follows.</a:t>
            </a:r>
            <a:endParaRPr lang="en-GB" dirty="0"/>
          </a:p>
          <a:p>
            <a:endParaRPr lang="en-US" dirty="0"/>
          </a:p>
          <a:p>
            <a:endParaRPr lang="en-US" dirty="0"/>
          </a:p>
          <a:p>
            <a:r>
              <a:rPr lang="en-US" dirty="0"/>
              <a:t>That’s what lead</a:t>
            </a:r>
            <a:r>
              <a:rPr lang="en-US" baseline="0" dirty="0"/>
              <a:t> us to developing and having a language called </a:t>
            </a:r>
            <a:r>
              <a:rPr lang="en-US" baseline="0" dirty="0" err="1"/>
              <a:t>Arcad</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US" b="0" dirty="0"/>
              <a:t>The final question is…. </a:t>
            </a:r>
          </a:p>
          <a:p>
            <a:endParaRPr lang="en-US" dirty="0"/>
          </a:p>
          <a:p>
            <a:r>
              <a:rPr lang="en-US" dirty="0"/>
              <a:t>That’s</a:t>
            </a:r>
            <a:r>
              <a:rPr lang="en-US" baseline="0" dirty="0"/>
              <a:t> difficult to answer,  there is what you can do with it now, and what you will be able to do it in the future.</a:t>
            </a:r>
          </a:p>
          <a:p>
            <a:endParaRPr lang="en-US" baseline="0" dirty="0"/>
          </a:p>
          <a:p>
            <a:r>
              <a:rPr lang="en-US" baseline="0" dirty="0"/>
              <a:t>Can it be used for the classic tea making problem.</a:t>
            </a:r>
          </a:p>
          <a:p>
            <a:endParaRPr lang="en-US" baseline="0" dirty="0"/>
          </a:p>
          <a:p>
            <a:r>
              <a:rPr lang="en-US" baseline="0" dirty="0"/>
              <a:t>Best to show examples of where it can be used.</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Pro : Labelling Demo,   </a:t>
            </a:r>
            <a:r>
              <a:rPr lang="en-GB" dirty="0" err="1"/>
              <a:t>Parce</a:t>
            </a:r>
            <a:r>
              <a:rPr lang="en-GB" dirty="0"/>
              <a:t> Script </a:t>
            </a:r>
            <a:r>
              <a:rPr lang="en-GB" baseline="0" dirty="0"/>
              <a:t> and Wind Demo</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85370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OK…  Hopefully</a:t>
            </a:r>
            <a:r>
              <a:rPr lang="en-GB" baseline="0" dirty="0"/>
              <a:t> you can see why we have written Arcade.</a:t>
            </a:r>
          </a:p>
          <a:p>
            <a:endParaRPr lang="en-GB" baseline="0" dirty="0"/>
          </a:p>
          <a:p>
            <a:r>
              <a:rPr lang="en-GB" baseline="0" dirty="0"/>
              <a:t>We are now going to go into the Language a Bit.  So you can see how we have tried to reach the goals of simplicity and ease of use, but also so you can see how to achieve common tasks.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2792680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The key to the language though is</a:t>
            </a:r>
            <a:r>
              <a:rPr lang="en-GB" baseline="0" dirty="0"/>
              <a:t> the range of functions, and we want to add a lot more!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The key to the language though is</a:t>
            </a:r>
            <a:r>
              <a:rPr lang="en-GB" baseline="0" dirty="0"/>
              <a:t> the range of functions, and we want to add a lot more!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539074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3220617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A big part of Arcade is</a:t>
            </a:r>
            <a:r>
              <a:rPr lang="en-GB" baseline="0" dirty="0"/>
              <a:t> how it is used, or how it is called. What we refer to as profiles. Profiles provide the reason for executing Arcade.</a:t>
            </a:r>
          </a:p>
          <a:p>
            <a:endParaRPr lang="en-GB" baseline="0" dirty="0"/>
          </a:p>
          <a:p>
            <a:r>
              <a:rPr lang="en-GB" baseline="0" dirty="0"/>
              <a:t>We have spoken about the Rendering profile, there is also the Labelling Profile and the Popup Profile.</a:t>
            </a:r>
          </a:p>
          <a:p>
            <a:endParaRPr lang="en-GB" baseline="0" dirty="0"/>
          </a:p>
          <a:p>
            <a:r>
              <a:rPr lang="en-GB" baseline="0" dirty="0"/>
              <a:t>These profiles determines what Global variables are passed in.  As we come up with more uses of Arcade, we will have different profiles, which will each define what variables are passed in.</a:t>
            </a:r>
          </a:p>
          <a:p>
            <a:endParaRPr lang="en-GB" baseline="0" dirty="0"/>
          </a:p>
          <a:p>
            <a:r>
              <a:rPr lang="en-GB" baseline="0" dirty="0"/>
              <a:t>However we are trying to have consistency between the profiles.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695984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[KRISTIAN]</a:t>
            </a:r>
          </a:p>
          <a:p>
            <a:r>
              <a:rPr lang="en-GB" dirty="0"/>
              <a:t>Now you have seen the language….</a:t>
            </a:r>
          </a:p>
          <a:p>
            <a:endParaRPr lang="en-GB" dirty="0"/>
          </a:p>
          <a:p>
            <a:r>
              <a:rPr lang="en-GB" dirty="0"/>
              <a:t>Lets look at more Complex Examples</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[KRISTIAN]</a:t>
            </a:r>
          </a:p>
          <a:p>
            <a:r>
              <a:rPr lang="en-GB" dirty="0"/>
              <a:t>Now you have seen the language….</a:t>
            </a:r>
          </a:p>
          <a:p>
            <a:endParaRPr lang="en-GB" dirty="0"/>
          </a:p>
          <a:p>
            <a:r>
              <a:rPr lang="en-GB" dirty="0"/>
              <a:t>Lets look at more Complex Examples</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314590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What</a:t>
            </a:r>
            <a:r>
              <a:rPr lang="en-US" b="0" baseline="0" dirty="0"/>
              <a:t> is Arcade….    We see Arcade is an Expression language that can be used across the ArcGIS platform.</a:t>
            </a:r>
          </a:p>
          <a:p>
            <a:endParaRPr lang="en-US" b="0" baseline="0" dirty="0"/>
          </a:p>
          <a:p>
            <a:r>
              <a:rPr lang="en-US" b="0" baseline="0" dirty="0"/>
              <a:t> You can use them in Online, Pro, Web Apps, Other Apps, Runtime APIs, SDKs, </a:t>
            </a:r>
            <a:r>
              <a:rPr lang="en-US" b="0" baseline="0" dirty="0" err="1"/>
              <a:t>Javascript</a:t>
            </a:r>
            <a:r>
              <a:rPr lang="en-US" b="0" baseline="0" dirty="0"/>
              <a:t> API.</a:t>
            </a:r>
          </a:p>
          <a:p>
            <a:endParaRPr lang="en-US" b="0" baseline="0" dirty="0"/>
          </a:p>
          <a:p>
            <a:r>
              <a:rPr lang="en-US" b="0" baseline="0" dirty="0"/>
              <a:t>When I refer to an expression language. We are writing expressions that can be embedded in the </a:t>
            </a:r>
            <a:r>
              <a:rPr lang="en-US" b="0" baseline="0" dirty="0" err="1"/>
              <a:t>WebMap</a:t>
            </a:r>
            <a:r>
              <a:rPr lang="en-US" b="0" baseline="0" dirty="0"/>
              <a:t> or the </a:t>
            </a:r>
            <a:r>
              <a:rPr lang="en-US" b="0" baseline="0" dirty="0" err="1"/>
              <a:t>Webscene</a:t>
            </a:r>
            <a:r>
              <a:rPr lang="en-US" b="0" baseline="0" dirty="0"/>
              <a:t>. We want </a:t>
            </a:r>
            <a:r>
              <a:rPr lang="en-US" b="0" baseline="0" dirty="0" err="1"/>
              <a:t>texpressions</a:t>
            </a:r>
            <a:r>
              <a:rPr lang="en-US" b="0" baseline="0" dirty="0"/>
              <a:t> that give extra logic for how a map should be rendered.  We want it to Portable. That extra logic to make  maps that touch more dynamic</a:t>
            </a:r>
          </a:p>
          <a:p>
            <a:endParaRPr lang="en-US" b="0" dirty="0"/>
          </a:p>
          <a:p>
            <a:endParaRPr lang="en-US" b="0" dirty="0"/>
          </a:p>
          <a:p>
            <a:endParaRPr lang="en-US" b="0" dirty="0"/>
          </a:p>
          <a:p>
            <a:endParaRPr lang="en-US" b="0" dirty="0"/>
          </a:p>
          <a:p>
            <a:r>
              <a:rPr lang="en-US" b="0" dirty="0"/>
              <a:t>Explain</a:t>
            </a:r>
            <a:r>
              <a:rPr lang="en-US" b="0" baseline="0" dirty="0"/>
              <a:t> ….. </a:t>
            </a:r>
          </a:p>
          <a:p>
            <a:r>
              <a:rPr lang="en-US" b="0" baseline="0" dirty="0"/>
              <a:t>  -&gt; History of calling Languages After Street Furniture  -&gt; Avenue</a:t>
            </a:r>
          </a:p>
          <a:p>
            <a:r>
              <a:rPr lang="en-US" b="0" baseline="0" dirty="0"/>
              <a:t>-&gt; UK Connection… One of the Development Teams was in Wales</a:t>
            </a:r>
          </a:p>
          <a:p>
            <a:r>
              <a:rPr lang="en-US" b="0" baseline="0" dirty="0"/>
              <a:t>-&gt; Arcade a Smaller, Safer Shopping Street</a:t>
            </a:r>
          </a:p>
          <a:p>
            <a:r>
              <a:rPr lang="en-US" b="0" baseline="0" dirty="0"/>
              <a:t>-&gt;  Seemed to Work… We did consider other names… Boulevard, Roundabout</a:t>
            </a:r>
          </a:p>
          <a:p>
            <a:endParaRPr lang="en-US" b="0" baseline="0" dirty="0"/>
          </a:p>
          <a:p>
            <a:endParaRPr lang="en-US" b="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GB" dirty="0"/>
          </a:p>
          <a:p>
            <a:endParaRPr lang="en-GB" dirty="0"/>
          </a:p>
          <a:p>
            <a:r>
              <a:rPr lang="en-GB" dirty="0"/>
              <a:t>In the JS API, Arcade is exposed as</a:t>
            </a:r>
            <a:r>
              <a:rPr lang="en-GB" baseline="0" dirty="0"/>
              <a:t> properties of existing Classes.</a:t>
            </a:r>
          </a:p>
          <a:p>
            <a:endParaRPr lang="en-GB" baseline="0" dirty="0"/>
          </a:p>
          <a:p>
            <a:r>
              <a:rPr lang="en-GB" baseline="0" dirty="0"/>
              <a:t>So you can set </a:t>
            </a:r>
            <a:r>
              <a:rPr lang="en-GB" baseline="0" dirty="0" err="1"/>
              <a:t>valueExpression</a:t>
            </a:r>
            <a:r>
              <a:rPr lang="en-GB" baseline="0" dirty="0"/>
              <a:t> for </a:t>
            </a:r>
            <a:r>
              <a:rPr lang="en-GB" baseline="0" dirty="0" err="1"/>
              <a:t>ClassBreaksRenderer</a:t>
            </a:r>
            <a:r>
              <a:rPr lang="en-GB" baseline="0" dirty="0"/>
              <a:t> and </a:t>
            </a:r>
            <a:r>
              <a:rPr lang="en-GB" baseline="0" dirty="0" err="1"/>
              <a:t>UniqueValueRenderer</a:t>
            </a:r>
            <a:endParaRPr lang="en-GB" baseline="0" dirty="0"/>
          </a:p>
          <a:p>
            <a:endParaRPr lang="en-GB" baseline="0" dirty="0"/>
          </a:p>
          <a:p>
            <a:r>
              <a:rPr lang="en-GB" baseline="0" dirty="0"/>
              <a:t>You can set </a:t>
            </a:r>
            <a:r>
              <a:rPr lang="en-GB" baseline="0" dirty="0" err="1"/>
              <a:t>Color</a:t>
            </a:r>
            <a:r>
              <a:rPr lang="en-GB" baseline="0" dirty="0"/>
              <a:t>, Size, Opacity, Rotation Visual </a:t>
            </a:r>
            <a:r>
              <a:rPr lang="en-GB" baseline="0" dirty="0" err="1"/>
              <a:t>Varuables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2792680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697031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Firstly we want</a:t>
            </a:r>
            <a:r>
              <a:rPr lang="en-US" b="0" baseline="0" dirty="0"/>
              <a:t> to use Arcade in more places within the ArcGIS Platform</a:t>
            </a:r>
            <a:endParaRPr lang="en-US" b="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endParaRPr lang="en-GB" dirty="0"/>
          </a:p>
          <a:p>
            <a:r>
              <a:rPr lang="en-GB" dirty="0"/>
              <a:t>A big headache with any language or</a:t>
            </a:r>
            <a:r>
              <a:rPr lang="en-GB" baseline="0" dirty="0"/>
              <a:t> script expression.. Whether it is an Excel Formula, ActionScript, JavaScript or C# is where to find resources.</a:t>
            </a:r>
          </a:p>
          <a:p>
            <a:endParaRPr lang="en-GB" baseline="0" dirty="0"/>
          </a:p>
          <a:p>
            <a:r>
              <a:rPr lang="en-GB" baseline="0" dirty="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It is important to say what Arcade is NOT.  It is not meant to be a full programming language</a:t>
            </a:r>
            <a:r>
              <a:rPr lang="en-GB" baseline="0" dirty="0"/>
              <a:t> or scripting </a:t>
            </a:r>
            <a:r>
              <a:rPr lang="en-GB" baseline="0" dirty="0" err="1"/>
              <a:t>langage</a:t>
            </a:r>
            <a:r>
              <a:rPr lang="en-GB" baseline="0" dirty="0"/>
              <a:t>. Its goal is to be lightweight, equivalent </a:t>
            </a:r>
            <a:r>
              <a:rPr lang="en-GB" baseline="0" dirty="0" err="1"/>
              <a:t>equivalent</a:t>
            </a:r>
            <a:r>
              <a:rPr lang="en-GB" baseline="0" dirty="0"/>
              <a:t> to an Excel Spreadsheet cell calculation.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That’s a good way of thinking about it… It takes input values, applies logic, and gives you an output value.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   </a:t>
            </a:r>
            <a:r>
              <a:rPr lang="en-GB" dirty="0"/>
              <a:t>It is simply</a:t>
            </a:r>
            <a:r>
              <a:rPr lang="en-GB" baseline="0" dirty="0"/>
              <a:t> intended to take input values, evaluate them, and return a result value.</a:t>
            </a:r>
            <a:endParaRPr lang="en-GB" dirty="0"/>
          </a:p>
          <a:p>
            <a:endParaRPr lang="en-GB" dirty="0"/>
          </a:p>
          <a:p>
            <a:r>
              <a:rPr lang="en-GB" dirty="0"/>
              <a:t>We</a:t>
            </a:r>
            <a:r>
              <a:rPr lang="en-GB" baseline="0" dirty="0"/>
              <a:t> see this being useful in the embedded scenarios.. Such as deciding how features should be rendered, or what a label expression., varying the symbols</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42</a:t>
            </a:fld>
            <a:endParaRPr lang="en-US" dirty="0"/>
          </a:p>
        </p:txBody>
      </p:sp>
    </p:spTree>
    <p:extLst>
      <p:ext uri="{BB962C8B-B14F-4D97-AF65-F5344CB8AC3E}">
        <p14:creationId xmlns:p14="http://schemas.microsoft.com/office/powerpoint/2010/main" val="226993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a:t>[DAVID]</a:t>
            </a:r>
          </a:p>
          <a:p>
            <a:endParaRPr lang="en-GB" dirty="0"/>
          </a:p>
          <a:p>
            <a:r>
              <a:rPr lang="en-GB" dirty="0"/>
              <a:t>Playground</a:t>
            </a:r>
            <a:r>
              <a:rPr lang="en-GB" baseline="0" dirty="0"/>
              <a:t> – Hello World</a:t>
            </a:r>
          </a:p>
          <a:p>
            <a:endParaRPr lang="en-GB" baseline="0" dirty="0"/>
          </a:p>
          <a:p>
            <a:endParaRPr lang="en-GB" baseline="0" dirty="0"/>
          </a:p>
          <a:p>
            <a:r>
              <a:rPr lang="en-GB" baseline="0" dirty="0"/>
              <a:t>Website – Developers.arcgis.com/arcade.. Gives a run through of the language, Guide, Function Reference, and usefully a Playground.</a:t>
            </a:r>
          </a:p>
          <a:p>
            <a:endParaRPr lang="en-GB" baseline="0" dirty="0"/>
          </a:p>
          <a:p>
            <a:r>
              <a:rPr lang="en-GB" baseline="0" dirty="0"/>
              <a:t>Customary to do Hello World.   </a:t>
            </a:r>
          </a:p>
          <a:p>
            <a:endParaRPr lang="en-GB" baseline="0" dirty="0"/>
          </a:p>
          <a:p>
            <a:r>
              <a:rPr lang="en-GB" baseline="0" dirty="0"/>
              <a:t>This is a very simple expression, 1 line and getting a value.</a:t>
            </a:r>
          </a:p>
          <a:p>
            <a:endParaRPr lang="en-GB" baseline="0" dirty="0"/>
          </a:p>
          <a:p>
            <a:r>
              <a:rPr lang="en-GB" baseline="0" dirty="0"/>
              <a:t>A numerical expression, is evaluated and run.</a:t>
            </a:r>
          </a:p>
          <a:p>
            <a:endParaRPr lang="en-GB" baseline="0" dirty="0"/>
          </a:p>
          <a:p>
            <a:endParaRPr lang="en-GB" baseline="0" dirty="0"/>
          </a:p>
          <a:p>
            <a:r>
              <a:rPr lang="en-GB" baseline="0" dirty="0"/>
              <a:t>When we looked at where expressions can be used, we realised that we might need much more complex expressions. So we made the language more complicated.</a:t>
            </a:r>
          </a:p>
          <a:p>
            <a:endParaRPr lang="en-GB" baseline="0" dirty="0"/>
          </a:p>
          <a:p>
            <a:r>
              <a:rPr lang="en-GB" baseline="0" dirty="0"/>
              <a:t>I can declare a variable, and use a variable.</a:t>
            </a:r>
          </a:p>
          <a:p>
            <a:endParaRPr lang="en-GB" baseline="0" dirty="0"/>
          </a:p>
          <a:p>
            <a:r>
              <a:rPr lang="en-GB" baseline="0" dirty="0"/>
              <a:t>The language supports </a:t>
            </a:r>
            <a:r>
              <a:rPr lang="en-GB" baseline="0" dirty="0" err="1"/>
              <a:t>wrting</a:t>
            </a:r>
            <a:r>
              <a:rPr lang="en-GB" baseline="0" dirty="0"/>
              <a:t> functions</a:t>
            </a:r>
          </a:p>
          <a:p>
            <a:endParaRPr lang="en-GB" baseline="0" dirty="0"/>
          </a:p>
          <a:p>
            <a:r>
              <a:rPr lang="en-GB" baseline="0" dirty="0"/>
              <a:t>Function greet(person) {</a:t>
            </a:r>
          </a:p>
          <a:p>
            <a:endParaRPr lang="en-GB" baseline="0" dirty="0"/>
          </a:p>
          <a:p>
            <a:r>
              <a:rPr lang="en-GB" baseline="0" dirty="0"/>
              <a:t>}</a:t>
            </a:r>
          </a:p>
          <a:p>
            <a:endParaRPr lang="en-GB" baseline="0" dirty="0"/>
          </a:p>
          <a:p>
            <a:endParaRPr lang="en-GB" baseline="0" dirty="0"/>
          </a:p>
          <a:p>
            <a:r>
              <a:rPr lang="en-GB" baseline="0" dirty="0"/>
              <a:t>Greet(“everyone”)</a:t>
            </a:r>
          </a:p>
          <a:p>
            <a:endParaRPr lang="en-GB"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792680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[DAVID]</a:t>
            </a:r>
          </a:p>
          <a:p>
            <a:endParaRPr lang="en-US" dirty="0"/>
          </a:p>
          <a:p>
            <a:r>
              <a:rPr lang="en-US" dirty="0"/>
              <a:t>Next Question… Why</a:t>
            </a:r>
            <a:r>
              <a:rPr lang="en-US" baseline="0" dirty="0"/>
              <a:t> is it called Arcade.</a:t>
            </a:r>
          </a:p>
          <a:p>
            <a:endParaRPr lang="en-US" baseline="0" dirty="0"/>
          </a:p>
          <a:p>
            <a:r>
              <a:rPr lang="en-US" dirty="0"/>
              <a:t>Have</a:t>
            </a:r>
            <a:r>
              <a:rPr lang="en-US" baseline="0" dirty="0"/>
              <a:t> to be honest, not named after Arcade Games… Its named after the Archways, or Covered Passageways.</a:t>
            </a:r>
          </a:p>
          <a:p>
            <a:endParaRPr lang="en-US" baseline="0" dirty="0"/>
          </a:p>
          <a:p>
            <a:r>
              <a:rPr lang="en-US" baseline="0" dirty="0"/>
              <a:t>Part of the reason we came up with </a:t>
            </a:r>
            <a:r>
              <a:rPr lang="en-US" baseline="0" dirty="0" err="1"/>
              <a:t>thename</a:t>
            </a:r>
            <a:r>
              <a:rPr lang="en-US" baseline="0" dirty="0"/>
              <a:t> Arcade, is because we had to…We kept on referring to it as that Expression Language, or the ArcGIS Expression language, we needed to give it a name</a:t>
            </a:r>
          </a:p>
          <a:p>
            <a:endParaRPr lang="en-US" baseline="0" dirty="0"/>
          </a:p>
          <a:p>
            <a:r>
              <a:rPr lang="en-US" baseline="0" dirty="0"/>
              <a:t>When we discussed it in the team, we discussed that quite a lot of projects and other languages developed by ESRI had been named after Roads or Streets. We had Avenue, and a number of internal projects similarly named.  So we started looking for a road name  or something to do with roads. A big part of the development team for Arcade was in the UK, in the Cardiff office. So we were looking for a something with a slightly anglicized feel to it.  so Arcade fitted this.  We quickly rejected </a:t>
            </a:r>
            <a:r>
              <a:rPr lang="en-US" baseline="0" dirty="0" err="1"/>
              <a:t>roundabaout</a:t>
            </a:r>
            <a:r>
              <a:rPr lang="en-US" baseline="0" dirty="0"/>
              <a:t> and other such names.  </a:t>
            </a:r>
          </a:p>
          <a:p>
            <a:endParaRPr lang="en-US" baseline="0" dirty="0"/>
          </a:p>
          <a:p>
            <a:r>
              <a:rPr lang="en-US" baseline="0" dirty="0"/>
              <a:t>Arcade seemed to fit . When we think about Arcades, we think of very self contained, sheltered shopping streets, which kind of fitted what we were trying to do with the language.  </a:t>
            </a:r>
          </a:p>
          <a:p>
            <a:endParaRPr lang="en-US" baseline="0" dirty="0"/>
          </a:p>
          <a:p>
            <a:r>
              <a:rPr lang="en-US" baseline="0" dirty="0"/>
              <a:t>The other reason we called it Arcade, is because it had Arc in the title, so we really couldn’t go wrong with that. That is how we got to the name Arcade.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25461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US" b="0" dirty="0"/>
              <a:t>This is a question… We are asked a lot……..    Why</a:t>
            </a:r>
            <a:r>
              <a:rPr lang="en-US" b="0" baseline="0" dirty="0"/>
              <a:t> have we created another language.</a:t>
            </a:r>
            <a:endParaRPr lang="en-US" b="0" dirty="0"/>
          </a:p>
          <a:p>
            <a:endParaRPr lang="en-US" b="0" baseline="0" dirty="0"/>
          </a:p>
          <a:p>
            <a:r>
              <a:rPr lang="en-US" b="0" baseline="0" dirty="0"/>
              <a:t>Why another language, there are so many to choose from..  When we went to create the word cloud on this slide, we went onto Wikipedia to get a list of languages and there are literally hundreds of languages.</a:t>
            </a:r>
          </a:p>
          <a:p>
            <a:endParaRPr lang="en-US" b="0" baseline="0" dirty="0"/>
          </a:p>
          <a:p>
            <a:r>
              <a:rPr lang="en-US" b="0" baseline="0" dirty="0"/>
              <a:t>We really did think long and hard before embarking on writing Arcade… but there were very specific problems we were trying to solve.</a:t>
            </a:r>
          </a:p>
          <a:p>
            <a:endParaRPr lang="en-US" b="0" baseline="0" dirty="0"/>
          </a:p>
          <a:p>
            <a:r>
              <a:rPr lang="en-US" b="0" baseline="0" dirty="0"/>
              <a:t>To best explain this, we need to look at the ArcGIS platform</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US" dirty="0"/>
              <a:t>The big</a:t>
            </a:r>
            <a:r>
              <a:rPr lang="en-US" baseline="0" dirty="0"/>
              <a:t> part of the platform is about Sharing.  We want to author maps and analysis and publish to the web, and share with as many people as possible.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1442939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[DAVID]</a:t>
            </a:r>
          </a:p>
          <a:p>
            <a:endParaRPr lang="en-US" dirty="0"/>
          </a:p>
          <a:p>
            <a:r>
              <a:rPr lang="en-US" dirty="0"/>
              <a:t>When</a:t>
            </a:r>
            <a:r>
              <a:rPr lang="en-US" baseline="0" dirty="0"/>
              <a:t> you look at the ArcGIS Platform, and share maps, you see that the </a:t>
            </a:r>
            <a:r>
              <a:rPr lang="en-US" baseline="0" dirty="0" err="1"/>
              <a:t>ArcgIS</a:t>
            </a:r>
            <a:r>
              <a:rPr lang="en-US" baseline="0" dirty="0"/>
              <a:t> platform is on so many different devices…..</a:t>
            </a:r>
          </a:p>
          <a:p>
            <a:endParaRPr lang="en-US" baseline="0" dirty="0"/>
          </a:p>
          <a:p>
            <a:r>
              <a:rPr lang="en-US" baseline="0" dirty="0"/>
              <a:t>It is on phones, tablets, web pages, desktop, smart phones, embedded in social media site.</a:t>
            </a:r>
          </a:p>
          <a:p>
            <a:endParaRPr lang="en-US" baseline="0" dirty="0"/>
          </a:p>
          <a:p>
            <a:r>
              <a:rPr lang="en-US" baseline="0" dirty="0"/>
              <a:t>That creates real challenges for writing logic in maps, and have that shareable across many different devices.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442939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3/7/18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3/7/18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3/7/18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3/7/18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3/7/18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5"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7"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8"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1"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3/7/18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3/7/18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3/7/18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3/7/18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3/7/18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18" r:id="rId1"/>
    <p:sldLayoutId id="2147486819" r:id="rId2"/>
    <p:sldLayoutId id="2147486820" r:id="rId3"/>
    <p:sldLayoutId id="2147486821" r:id="rId4"/>
    <p:sldLayoutId id="2147486822" r:id="rId5"/>
    <p:sldLayoutId id="2147486823" r:id="rId6"/>
    <p:sldLayoutId id="2147486824" r:id="rId7"/>
    <p:sldLayoutId id="2147486825" r:id="rId8"/>
    <p:sldLayoutId id="2147486826" r:id="rId9"/>
    <p:sldLayoutId id="2147486827" r:id="rId10"/>
    <p:sldLayoutId id="2147486828" r:id="rId11"/>
    <p:sldLayoutId id="2147486829" r:id="rId12"/>
    <p:sldLayoutId id="2147486830" r:id="rId13"/>
    <p:sldLayoutId id="2147486831"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png"/><Relationship Id="rId7" Type="http://schemas.openxmlformats.org/officeDocument/2006/relationships/diagramQuickStyle" Target="../diagrams/quickStyle2.xml"/><Relationship Id="rId12"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diagramLayout" Target="../diagrams/layout2.xml"/><Relationship Id="rId11" Type="http://schemas.openxmlformats.org/officeDocument/2006/relationships/image" Target="../media/image19.png"/><Relationship Id="rId5" Type="http://schemas.openxmlformats.org/officeDocument/2006/relationships/diagramData" Target="../diagrams/data2.xml"/><Relationship Id="rId10" Type="http://schemas.openxmlformats.org/officeDocument/2006/relationships/image" Target="../media/image18.png"/><Relationship Id="rId4" Type="http://schemas.openxmlformats.org/officeDocument/2006/relationships/image" Target="../media/image6.png"/><Relationship Id="rId9" Type="http://schemas.microsoft.com/office/2007/relationships/diagramDrawing" Target="../diagrams/drawing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5.png"/><Relationship Id="rId7" Type="http://schemas.openxmlformats.org/officeDocument/2006/relationships/diagramQuickStyle" Target="../diagrams/quickStyle3.xml"/><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4.png"/><Relationship Id="rId4" Type="http://schemas.openxmlformats.org/officeDocument/2006/relationships/image" Target="../media/image6.png"/><Relationship Id="rId9" Type="http://schemas.microsoft.com/office/2007/relationships/diagramDrawing" Target="../diagrams/drawing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31.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6.png"/><Relationship Id="rId9"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8" Type="http://schemas.openxmlformats.org/officeDocument/2006/relationships/hyperlink" Target="https://blogs.esri.com/esri/arcgis/2017/01/10/using-arcade-expressions-in-web-apps/" TargetMode="External"/><Relationship Id="rId3" Type="http://schemas.openxmlformats.org/officeDocument/2006/relationships/image" Target="../media/image5.png"/><Relationship Id="rId7" Type="http://schemas.openxmlformats.org/officeDocument/2006/relationships/hyperlink" Target="https://developers.arcgis.com/javascript/latest/guide/arcade/index.html" TargetMode="External"/><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hyperlink" Target="https://developers.arcgis.com/arcade/playground/" TargetMode="External"/><Relationship Id="rId5" Type="http://schemas.openxmlformats.org/officeDocument/2006/relationships/hyperlink" Target="https://developers.arcgis.com/arcade" TargetMode="External"/><Relationship Id="rId10" Type="http://schemas.openxmlformats.org/officeDocument/2006/relationships/hyperlink" Target="https://blogs.esri.com/esri/arcgis/2017/05/23/creating-a-predominance-visualization-with-arcade/" TargetMode="External"/><Relationship Id="rId4" Type="http://schemas.openxmlformats.org/officeDocument/2006/relationships/image" Target="../media/image6.png"/><Relationship Id="rId9" Type="http://schemas.openxmlformats.org/officeDocument/2006/relationships/hyperlink" Target="https://blogs.esri.com/esri/arcgis/2017/10/18/unwinding-the-clock-visualizing-time-with-arcade/"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png"/><Relationship Id="rId7"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6.png"/><Relationship Id="rId9"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2.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FEA53F-C39F-0548-BFD2-AD71E2DB238A}"/>
              </a:ext>
            </a:extLst>
          </p:cNvPr>
          <p:cNvPicPr>
            <a:picLocks noChangeAspect="1"/>
          </p:cNvPicPr>
          <p:nvPr/>
        </p:nvPicPr>
        <p:blipFill>
          <a:blip r:embed="rId3"/>
          <a:stretch>
            <a:fillRect/>
          </a:stretch>
        </p:blipFill>
        <p:spPr>
          <a:xfrm>
            <a:off x="3048" y="0"/>
            <a:ext cx="12188951" cy="6859182"/>
          </a:xfrm>
          <a:prstGeom prst="rect">
            <a:avLst/>
          </a:prstGeom>
        </p:spPr>
      </p:pic>
      <p:sp>
        <p:nvSpPr>
          <p:cNvPr id="6" name="Title 5"/>
          <p:cNvSpPr>
            <a:spLocks noGrp="1"/>
          </p:cNvSpPr>
          <p:nvPr>
            <p:ph type="ctrTitle"/>
          </p:nvPr>
        </p:nvSpPr>
        <p:spPr>
          <a:xfrm>
            <a:off x="950059" y="3096654"/>
            <a:ext cx="6766586" cy="914400"/>
          </a:xfrm>
        </p:spPr>
        <p:txBody>
          <a:bodyPr/>
          <a:lstStyle/>
          <a:p>
            <a:pPr lvl="0" algn="l">
              <a:lnSpc>
                <a:spcPts val="5800"/>
              </a:lnSpc>
              <a:spcBef>
                <a:spcPts val="0"/>
              </a:spcBef>
            </a:pPr>
            <a:r>
              <a:rPr lang="en-GB" sz="4800" dirty="0">
                <a:cs typeface="AvenirNext LT Pro Demi"/>
              </a:rPr>
              <a:t>ArcGIS API for JavaScript: Using Arcade with your Apps</a:t>
            </a:r>
            <a:endParaRPr lang="en-US" sz="2800" dirty="0"/>
          </a:p>
        </p:txBody>
      </p:sp>
      <p:sp>
        <p:nvSpPr>
          <p:cNvPr id="4" name="Subtitle 3"/>
          <p:cNvSpPr>
            <a:spLocks noGrp="1"/>
          </p:cNvSpPr>
          <p:nvPr>
            <p:ph type="subTitle" idx="1"/>
          </p:nvPr>
        </p:nvSpPr>
        <p:spPr>
          <a:xfrm>
            <a:off x="1009532" y="4125354"/>
            <a:ext cx="6773434" cy="914400"/>
          </a:xfrm>
        </p:spPr>
        <p:txBody>
          <a:bodyPr/>
          <a:lstStyle/>
          <a:p>
            <a:pPr algn="l"/>
            <a:r>
              <a:rPr lang="en-US" dirty="0">
                <a:cs typeface="Avenir LT Std 65 Medium" charset="0"/>
              </a:rPr>
              <a:t>Kristian Ekenes &amp; David Bayer</a:t>
            </a:r>
          </a:p>
        </p:txBody>
      </p:sp>
      <p:pic>
        <p:nvPicPr>
          <p:cNvPr id="5" name="Picture 4"/>
          <p:cNvPicPr>
            <a:picLocks noChangeAspect="1"/>
          </p:cNvPicPr>
          <p:nvPr/>
        </p:nvPicPr>
        <p:blipFill rotWithShape="1">
          <a:blip r:embed="rId4">
            <a:alphaModFix amt="30000"/>
            <a:extLst>
              <a:ext uri="{28A0092B-C50C-407E-A947-70E740481C1C}">
                <a14:useLocalDpi xmlns:a14="http://schemas.microsoft.com/office/drawing/2010/main" val="0"/>
              </a:ext>
            </a:extLst>
          </a:blip>
          <a:srcRect r="3940"/>
          <a:stretch/>
        </p:blipFill>
        <p:spPr>
          <a:xfrm>
            <a:off x="751277" y="572078"/>
            <a:ext cx="1274495" cy="465533"/>
          </a:xfrm>
          <a:prstGeom prst="rect">
            <a:avLst/>
          </a:prstGeom>
        </p:spPr>
      </p:pic>
      <p:sp>
        <p:nvSpPr>
          <p:cNvPr id="7" name="TextBox 6">
            <a:extLst>
              <a:ext uri="{FF2B5EF4-FFF2-40B4-BE49-F238E27FC236}">
                <a16:creationId xmlns:a16="http://schemas.microsoft.com/office/drawing/2014/main" id="{5C209030-9B26-EE46-8FB3-952DCBBC44E7}"/>
              </a:ext>
            </a:extLst>
          </p:cNvPr>
          <p:cNvSpPr txBox="1"/>
          <p:nvPr/>
        </p:nvSpPr>
        <p:spPr>
          <a:xfrm>
            <a:off x="950059" y="6071046"/>
            <a:ext cx="4952213" cy="292046"/>
          </a:xfrm>
          <a:prstGeom prst="rect">
            <a:avLst/>
          </a:prstGeom>
          <a:noFill/>
          <a:effectLst/>
        </p:spPr>
        <p:txBody>
          <a:bodyPr wrap="none" lIns="0" tIns="0" rIns="0" bIns="0" rtlCol="0">
            <a:noAutofit/>
          </a:bodyPr>
          <a:lstStyle/>
          <a:p>
            <a:pPr eaLnBrk="0" hangingPunct="0">
              <a:lnSpc>
                <a:spcPts val="1800"/>
              </a:lnSpc>
            </a:pPr>
            <a:r>
              <a:rPr lang="en-US" sz="1600" spc="30" dirty="0">
                <a:solidFill>
                  <a:schemeClr val="tx1">
                    <a:alpha val="35000"/>
                  </a:schemeClr>
                </a:solidFill>
              </a:rPr>
              <a:t>2018 </a:t>
            </a:r>
            <a:r>
              <a:rPr lang="en-US" sz="1600" b="1" spc="30" dirty="0">
                <a:solidFill>
                  <a:schemeClr val="tx1">
                    <a:alpha val="35000"/>
                  </a:schemeClr>
                </a:solidFill>
              </a:rPr>
              <a:t>Esri </a:t>
            </a:r>
            <a:r>
              <a:rPr lang="en-US" sz="1600" b="1" spc="30" dirty="0" err="1">
                <a:solidFill>
                  <a:schemeClr val="tx1">
                    <a:alpha val="35000"/>
                  </a:schemeClr>
                </a:solidFill>
              </a:rPr>
              <a:t>DEV</a:t>
            </a:r>
            <a:r>
              <a:rPr lang="en-US" sz="1600" spc="30" dirty="0" err="1">
                <a:solidFill>
                  <a:schemeClr val="tx1">
                    <a:alpha val="35000"/>
                  </a:schemeClr>
                </a:solidFill>
              </a:rPr>
              <a:t>Summit</a:t>
            </a:r>
            <a:r>
              <a:rPr lang="en-US" sz="1600" spc="30" dirty="0">
                <a:solidFill>
                  <a:schemeClr val="tx1">
                    <a:alpha val="35000"/>
                  </a:schemeClr>
                </a:solidFill>
              </a:rPr>
              <a:t> </a:t>
            </a:r>
            <a:r>
              <a:rPr lang="en-US" sz="1600" b="1" spc="30" dirty="0">
                <a:solidFill>
                  <a:schemeClr val="tx1">
                    <a:alpha val="35000"/>
                  </a:schemeClr>
                </a:solidFill>
              </a:rPr>
              <a:t>Conference</a:t>
            </a:r>
            <a:r>
              <a:rPr lang="en-US" sz="1600" spc="30" dirty="0">
                <a:solidFill>
                  <a:schemeClr val="tx1">
                    <a:alpha val="35000"/>
                  </a:schemeClr>
                </a:solidFill>
              </a:rPr>
              <a:t>  |  Palm Springs, CA</a:t>
            </a:r>
            <a:endParaRPr lang="en-US" sz="1600" b="1" spc="30" dirty="0">
              <a:solidFill>
                <a:schemeClr val="tx1">
                  <a:alpha val="35000"/>
                </a:schemeClr>
              </a:solidFill>
            </a:endParaRPr>
          </a:p>
        </p:txBody>
      </p:sp>
    </p:spTree>
    <p:extLst>
      <p:ext uri="{BB962C8B-B14F-4D97-AF65-F5344CB8AC3E}">
        <p14:creationId xmlns:p14="http://schemas.microsoft.com/office/powerpoint/2010/main" val="1637987905"/>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graphicFrame>
        <p:nvGraphicFramePr>
          <p:cNvPr id="6" name="Content Placeholder 15"/>
          <p:cNvGraphicFramePr>
            <a:graphicFrameLocks/>
          </p:cNvGraphicFramePr>
          <p:nvPr>
            <p:extLst>
              <p:ext uri="{D42A27DB-BD31-4B8C-83A1-F6EECF244321}">
                <p14:modId xmlns:p14="http://schemas.microsoft.com/office/powerpoint/2010/main" val="3866361686"/>
              </p:ext>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4" descr="Image result for JavaScrip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1454141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What can I do with it?</a:t>
            </a:r>
            <a:endParaRPr lang="en-US"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8" name="Picture 7"/>
          <p:cNvPicPr>
            <a:picLocks noChangeAspect="1"/>
          </p:cNvPicPr>
          <p:nvPr/>
        </p:nvPicPr>
        <p:blipFill>
          <a:blip r:embed="rId6"/>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21454141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8" name="Title 1"/>
          <p:cNvSpPr txBox="1">
            <a:spLocks/>
          </p:cNvSpPr>
          <p:nvPr/>
        </p:nvSpPr>
        <p:spPr>
          <a:xfrm>
            <a:off x="1638517" y="2376152"/>
            <a:ext cx="5839504"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t>
            </a:r>
          </a:p>
          <a:p>
            <a:pPr algn="l">
              <a:lnSpc>
                <a:spcPts val="6000"/>
              </a:lnSpc>
              <a:spcBef>
                <a:spcPts val="0"/>
              </a:spcBef>
            </a:pPr>
            <a:r>
              <a:rPr lang="en-GB" sz="5400" dirty="0"/>
              <a:t>Examples</a:t>
            </a:r>
            <a:endParaRPr lang="en-US" dirty="0"/>
          </a:p>
        </p:txBody>
      </p:sp>
      <p:pic>
        <p:nvPicPr>
          <p:cNvPr id="4" name="Picture 3">
            <a:extLst>
              <a:ext uri="{FF2B5EF4-FFF2-40B4-BE49-F238E27FC236}">
                <a16:creationId xmlns:a16="http://schemas.microsoft.com/office/drawing/2014/main" id="{CBBD4C97-B143-9F4D-9A05-A30474379759}"/>
              </a:ext>
            </a:extLst>
          </p:cNvPr>
          <p:cNvPicPr>
            <a:picLocks noChangeAspect="1"/>
          </p:cNvPicPr>
          <p:nvPr/>
        </p:nvPicPr>
        <p:blipFill>
          <a:blip r:embed="rId5"/>
          <a:stretch>
            <a:fillRect/>
          </a:stretch>
        </p:blipFill>
        <p:spPr>
          <a:xfrm>
            <a:off x="5201880" y="1016425"/>
            <a:ext cx="6484151" cy="4427639"/>
          </a:xfrm>
          <a:prstGeom prst="rect">
            <a:avLst/>
          </a:prstGeom>
        </p:spPr>
      </p:pic>
    </p:spTree>
    <p:extLst>
      <p:ext uri="{BB962C8B-B14F-4D97-AF65-F5344CB8AC3E}">
        <p14:creationId xmlns:p14="http://schemas.microsoft.com/office/powerpoint/2010/main" val="73430278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3" name="Title 8"/>
          <p:cNvSpPr>
            <a:spLocks noGrp="1"/>
          </p:cNvSpPr>
          <p:nvPr>
            <p:ph type="title"/>
          </p:nvPr>
        </p:nvSpPr>
        <p:spPr>
          <a:xfrm>
            <a:off x="1279016" y="2180835"/>
            <a:ext cx="6632870" cy="758327"/>
          </a:xfrm>
        </p:spPr>
        <p:txBody>
          <a:bodyPr/>
          <a:lstStyle/>
          <a:p>
            <a:pPr>
              <a:lnSpc>
                <a:spcPts val="5800"/>
              </a:lnSpc>
            </a:pPr>
            <a:r>
              <a:rPr lang="en-US" sz="5400" b="0" dirty="0">
                <a:ea typeface="Avenir LT Std 55 Roman" charset="0"/>
                <a:cs typeface="Avenir LT Std 55 Roman" charset="0"/>
              </a:rPr>
              <a:t>Language Overview</a:t>
            </a:r>
            <a:endParaRPr lang="en-US" sz="5400" dirty="0"/>
          </a:p>
        </p:txBody>
      </p:sp>
      <p:sp>
        <p:nvSpPr>
          <p:cNvPr id="17" name="Process 4"/>
          <p:cNvSpPr/>
          <p:nvPr/>
        </p:nvSpPr>
        <p:spPr bwMode="auto">
          <a:xfrm>
            <a:off x="8671536" y="-84680"/>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18" name="Freeform 17"/>
          <p:cNvSpPr/>
          <p:nvPr/>
        </p:nvSpPr>
        <p:spPr bwMode="auto">
          <a:xfrm rot="18536727">
            <a:off x="7555499" y="1651201"/>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9" name="Freeform 18"/>
          <p:cNvSpPr/>
          <p:nvPr/>
        </p:nvSpPr>
        <p:spPr bwMode="auto">
          <a:xfrm rot="17023145">
            <a:off x="8336126" y="3916787"/>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20" name="Freeform 19"/>
          <p:cNvSpPr/>
          <p:nvPr/>
        </p:nvSpPr>
        <p:spPr bwMode="auto">
          <a:xfrm rot="19067161">
            <a:off x="9279451" y="5267265"/>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1" name="TextBox 20"/>
          <p:cNvSpPr txBox="1"/>
          <p:nvPr/>
        </p:nvSpPr>
        <p:spPr>
          <a:xfrm rot="172995">
            <a:off x="9985649" y="5419600"/>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Statements </a:t>
            </a:r>
          </a:p>
          <a:p>
            <a:pPr algn="ctr" eaLnBrk="0" hangingPunct="0">
              <a:lnSpc>
                <a:spcPts val="1400"/>
              </a:lnSpc>
            </a:pPr>
            <a:r>
              <a:rPr lang="en-US" sz="1100" b="1" dirty="0">
                <a:solidFill>
                  <a:prstClr val="white"/>
                </a:solidFill>
              </a:rPr>
              <a:t>and Operators</a:t>
            </a:r>
            <a:endParaRPr lang="en-US" sz="1100" b="1" dirty="0"/>
          </a:p>
        </p:txBody>
      </p:sp>
      <p:sp>
        <p:nvSpPr>
          <p:cNvPr id="22" name="TextBox 21"/>
          <p:cNvSpPr txBox="1"/>
          <p:nvPr/>
        </p:nvSpPr>
        <p:spPr>
          <a:xfrm rot="19806305">
            <a:off x="9810279" y="3461964"/>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Functions</a:t>
            </a:r>
            <a:endParaRPr lang="en-US" sz="1100" b="1" dirty="0"/>
          </a:p>
        </p:txBody>
      </p:sp>
      <p:sp>
        <p:nvSpPr>
          <p:cNvPr id="23" name="TextBox 22"/>
          <p:cNvSpPr txBox="1"/>
          <p:nvPr/>
        </p:nvSpPr>
        <p:spPr>
          <a:xfrm rot="21220083">
            <a:off x="8846171" y="1621763"/>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a:solidFill>
                  <a:prstClr val="white"/>
                </a:solidFill>
              </a:rPr>
              <a:t>Flow Control </a:t>
            </a:r>
          </a:p>
          <a:p>
            <a:pPr algn="ctr" eaLnBrk="0" hangingPunct="0">
              <a:lnSpc>
                <a:spcPts val="1400"/>
              </a:lnSpc>
            </a:pPr>
            <a:r>
              <a:rPr lang="en-US" sz="1100" b="1" dirty="0">
                <a:solidFill>
                  <a:prstClr val="white"/>
                </a:solidFill>
              </a:rPr>
              <a:t>Statements</a:t>
            </a:r>
            <a:endParaRPr lang="en-US" sz="1100" b="1" dirty="0"/>
          </a:p>
        </p:txBody>
      </p:sp>
      <p:sp>
        <p:nvSpPr>
          <p:cNvPr id="24" name="TextBox 23"/>
          <p:cNvSpPr txBox="1"/>
          <p:nvPr/>
        </p:nvSpPr>
        <p:spPr>
          <a:xfrm>
            <a:off x="8783345" y="190754"/>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Type System</a:t>
            </a:r>
            <a:endParaRPr lang="en-US" sz="1100" b="1" dirty="0"/>
          </a:p>
        </p:txBody>
      </p:sp>
    </p:spTree>
    <p:extLst>
      <p:ext uri="{BB962C8B-B14F-4D97-AF65-F5344CB8AC3E}">
        <p14:creationId xmlns:p14="http://schemas.microsoft.com/office/powerpoint/2010/main" val="27887415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US" sz="3200" dirty="0"/>
              <a:t>Arcade :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dirty="0"/>
              <a:t>	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Rectangle 5"/>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Title 1"/>
          <p:cNvSpPr>
            <a:spLocks noGrp="1"/>
          </p:cNvSpPr>
          <p:nvPr>
            <p:ph type="title"/>
          </p:nvPr>
        </p:nvSpPr>
        <p:spPr>
          <a:xfrm>
            <a:off x="685800" y="682625"/>
            <a:ext cx="10826496" cy="492443"/>
          </a:xfrm>
        </p:spPr>
        <p:txBody>
          <a:bodyPr/>
          <a:lstStyle/>
          <a:p>
            <a:r>
              <a:rPr lang="en-US" sz="3200" dirty="0"/>
              <a:t>Functions</a:t>
            </a:r>
          </a:p>
        </p:txBody>
      </p:sp>
      <p:sp>
        <p:nvSpPr>
          <p:cNvPr id="8" name="Content Placeholder 4"/>
          <p:cNvSpPr>
            <a:spLocks noGrp="1"/>
          </p:cNvSpPr>
          <p:nvPr>
            <p:ph sz="half" idx="2"/>
          </p:nvPr>
        </p:nvSpPr>
        <p:spPr>
          <a:xfrm>
            <a:off x="323581" y="1450917"/>
            <a:ext cx="1963882" cy="4865064"/>
          </a:xfrm>
        </p:spPr>
        <p:txBody>
          <a:bodyPr anchor="t"/>
          <a:lstStyle/>
          <a:p>
            <a:pPr marL="283464" lvl="1">
              <a:spcAft>
                <a:spcPts val="600"/>
              </a:spcAft>
              <a:buClr>
                <a:schemeClr val="accent4">
                  <a:lumMod val="60000"/>
                  <a:lumOff val="40000"/>
                </a:schemeClr>
              </a:buClr>
              <a:buSzPct val="80000"/>
            </a:pPr>
            <a:r>
              <a:rPr lang="en-US" sz="1200" b="1" dirty="0">
                <a:cs typeface="Arial"/>
              </a:rPr>
              <a:t>Data Functions</a:t>
            </a:r>
          </a:p>
          <a:p>
            <a:pPr lvl="1" indent="-173736">
              <a:spcAft>
                <a:spcPts val="600"/>
              </a:spcAft>
              <a:buClr>
                <a:schemeClr val="accent4">
                  <a:lumMod val="60000"/>
                  <a:lumOff val="40000"/>
                </a:schemeClr>
              </a:buClr>
              <a:buSzPct val="80000"/>
              <a:buFont typeface="Lucida Grande"/>
              <a:buChar char="-"/>
            </a:pPr>
            <a:r>
              <a:rPr lang="en-US" sz="1100" b="1" dirty="0">
                <a:cs typeface="Arial"/>
              </a:rPr>
              <a:t>Dictionary</a:t>
            </a:r>
          </a:p>
          <a:p>
            <a:pPr lvl="1" indent="-173736">
              <a:spcAft>
                <a:spcPts val="600"/>
              </a:spcAft>
              <a:buClr>
                <a:schemeClr val="accent4">
                  <a:lumMod val="60000"/>
                  <a:lumOff val="40000"/>
                </a:schemeClr>
              </a:buClr>
              <a:buSzPct val="80000"/>
              <a:buFont typeface="Lucida Grande"/>
              <a:buChar char="-"/>
            </a:pPr>
            <a:r>
              <a:rPr lang="en-US" sz="1100" b="1" dirty="0" err="1">
                <a:cs typeface="Arial"/>
              </a:rPr>
              <a:t>DomainCode</a:t>
            </a:r>
            <a:endParaRPr lang="en-US" sz="1100" b="1" dirty="0">
              <a:cs typeface="Arial"/>
            </a:endParaRPr>
          </a:p>
          <a:p>
            <a:pPr lvl="1" indent="-173736">
              <a:spcAft>
                <a:spcPts val="600"/>
              </a:spcAft>
              <a:buClr>
                <a:schemeClr val="accent4">
                  <a:lumMod val="60000"/>
                  <a:lumOff val="40000"/>
                </a:schemeClr>
              </a:buClr>
              <a:buSzPct val="80000"/>
              <a:buFont typeface="Lucida Grande"/>
              <a:buChar char="-"/>
            </a:pPr>
            <a:r>
              <a:rPr lang="en-US" sz="1100" b="1" dirty="0" err="1">
                <a:cs typeface="Arial"/>
              </a:rPr>
              <a:t>DomainName</a:t>
            </a:r>
            <a:endParaRPr lang="en-US" sz="1100" b="1" dirty="0">
              <a:cs typeface="Arial"/>
            </a:endParaRPr>
          </a:p>
          <a:p>
            <a:pPr lvl="1" indent="-173736">
              <a:spcAft>
                <a:spcPts val="600"/>
              </a:spcAft>
              <a:buClr>
                <a:schemeClr val="accent4">
                  <a:lumMod val="60000"/>
                  <a:lumOff val="40000"/>
                </a:schemeClr>
              </a:buClr>
              <a:buSzPct val="80000"/>
              <a:buFont typeface="Lucida Grande"/>
              <a:buChar char="-"/>
            </a:pPr>
            <a:r>
              <a:rPr lang="en-US" sz="1100" b="1" dirty="0">
                <a:cs typeface="Arial"/>
              </a:rPr>
              <a:t>Feature</a:t>
            </a:r>
          </a:p>
          <a:p>
            <a:pPr lvl="1" indent="-173736">
              <a:spcAft>
                <a:spcPts val="600"/>
              </a:spcAft>
              <a:buClr>
                <a:schemeClr val="accent4">
                  <a:lumMod val="60000"/>
                  <a:lumOff val="40000"/>
                </a:schemeClr>
              </a:buClr>
              <a:buSzPct val="80000"/>
              <a:buFont typeface="Lucida Grande"/>
              <a:buChar char="-"/>
            </a:pPr>
            <a:r>
              <a:rPr lang="en-US" sz="1100" b="1" dirty="0">
                <a:cs typeface="Arial"/>
              </a:rPr>
              <a:t>First</a:t>
            </a:r>
          </a:p>
          <a:p>
            <a:pPr lvl="1" indent="-173736">
              <a:spcAft>
                <a:spcPts val="600"/>
              </a:spcAft>
              <a:buClr>
                <a:schemeClr val="accent4">
                  <a:lumMod val="60000"/>
                  <a:lumOff val="40000"/>
                </a:schemeClr>
              </a:buClr>
              <a:buSzPct val="80000"/>
              <a:buFont typeface="Lucida Grande"/>
              <a:buChar char="-"/>
            </a:pPr>
            <a:r>
              <a:rPr lang="en-US" sz="1100" b="1" dirty="0" err="1">
                <a:cs typeface="Arial"/>
              </a:rPr>
              <a:t>HasKey</a:t>
            </a:r>
            <a:endParaRPr lang="en-US" sz="1100" b="1" dirty="0">
              <a:cs typeface="Arial"/>
            </a:endParaRPr>
          </a:p>
          <a:p>
            <a:pPr lvl="1" indent="-173736">
              <a:spcAft>
                <a:spcPts val="600"/>
              </a:spcAft>
              <a:buClr>
                <a:schemeClr val="accent4">
                  <a:lumMod val="60000"/>
                  <a:lumOff val="40000"/>
                </a:schemeClr>
              </a:buClr>
              <a:buSzPct val="80000"/>
              <a:buFont typeface="Lucida Grande"/>
              <a:buChar char="-"/>
            </a:pPr>
            <a:r>
              <a:rPr lang="en-US" sz="1100" b="1" dirty="0" err="1">
                <a:cs typeface="Arial"/>
              </a:rPr>
              <a:t>IndexOf</a:t>
            </a:r>
            <a:endParaRPr lang="en-US" sz="1100" b="1" dirty="0">
              <a:cs typeface="Arial"/>
            </a:endParaRPr>
          </a:p>
          <a:p>
            <a:pPr lvl="1" indent="-173736">
              <a:spcAft>
                <a:spcPts val="600"/>
              </a:spcAft>
              <a:buClr>
                <a:schemeClr val="accent4">
                  <a:lumMod val="60000"/>
                  <a:lumOff val="40000"/>
                </a:schemeClr>
              </a:buClr>
              <a:buSzPct val="80000"/>
              <a:buFont typeface="Lucida Grande"/>
              <a:buChar char="-"/>
            </a:pPr>
            <a:r>
              <a:rPr lang="en-US" sz="1100" b="1" dirty="0">
                <a:cs typeface="Arial"/>
              </a:rPr>
              <a:t>Reverse</a:t>
            </a:r>
          </a:p>
          <a:p>
            <a:pPr lvl="1" indent="-173736">
              <a:spcAft>
                <a:spcPts val="600"/>
              </a:spcAft>
              <a:buClr>
                <a:schemeClr val="accent4">
                  <a:lumMod val="60000"/>
                  <a:lumOff val="40000"/>
                </a:schemeClr>
              </a:buClr>
              <a:buSzPct val="80000"/>
              <a:buFont typeface="Lucida Grande"/>
              <a:buChar char="-"/>
            </a:pPr>
            <a:r>
              <a:rPr lang="en-US" sz="1100" b="1" dirty="0">
                <a:cs typeface="Arial"/>
              </a:rPr>
              <a:t>Sort</a:t>
            </a:r>
          </a:p>
          <a:p>
            <a:pPr lvl="1" indent="-173736">
              <a:spcAft>
                <a:spcPts val="600"/>
              </a:spcAft>
              <a:buClr>
                <a:schemeClr val="accent4">
                  <a:lumMod val="60000"/>
                  <a:lumOff val="40000"/>
                </a:schemeClr>
              </a:buClr>
              <a:buSzPct val="80000"/>
              <a:buFont typeface="Lucida Grande"/>
              <a:buChar char="-"/>
            </a:pPr>
            <a:r>
              <a:rPr lang="en-US" sz="1100" b="1" dirty="0" err="1">
                <a:cs typeface="Arial"/>
              </a:rPr>
              <a:t>TypeOf</a:t>
            </a:r>
            <a:endParaRPr lang="en-GB" sz="1100" b="1" dirty="0">
              <a:cs typeface="Arial"/>
            </a:endParaRPr>
          </a:p>
        </p:txBody>
      </p:sp>
      <p:sp>
        <p:nvSpPr>
          <p:cNvPr id="9"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a:t>Millisecond</a:t>
            </a:r>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a:t>Today</a:t>
            </a:r>
            <a:endParaRPr lang="en-GB" sz="1100" dirty="0"/>
          </a:p>
        </p:txBody>
      </p:sp>
      <p:sp>
        <p:nvSpPr>
          <p:cNvPr id="10"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Logical Functions</a:t>
            </a:r>
          </a:p>
          <a:p>
            <a:pPr lvl="1"/>
            <a:r>
              <a:rPr lang="en-US" sz="1100" dirty="0" err="1"/>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11"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a:t>Round</a:t>
            </a:r>
          </a:p>
        </p:txBody>
      </p:sp>
      <p:sp>
        <p:nvSpPr>
          <p:cNvPr id="12"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3"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  </a:t>
            </a:r>
          </a:p>
          <a:p>
            <a:pPr lvl="2"/>
            <a:r>
              <a:rPr lang="en-US" sz="1100" dirty="0"/>
              <a:t>Sin</a:t>
            </a:r>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a:t>Variance</a:t>
            </a:r>
          </a:p>
        </p:txBody>
      </p:sp>
      <p:sp>
        <p:nvSpPr>
          <p:cNvPr id="14"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5"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Functions are the Power of Arcade</a:t>
            </a: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Rectangle 5"/>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Title 1"/>
          <p:cNvSpPr>
            <a:spLocks noGrp="1"/>
          </p:cNvSpPr>
          <p:nvPr>
            <p:ph type="title"/>
          </p:nvPr>
        </p:nvSpPr>
        <p:spPr>
          <a:xfrm>
            <a:off x="685800" y="682625"/>
            <a:ext cx="10826496" cy="492443"/>
          </a:xfrm>
        </p:spPr>
        <p:txBody>
          <a:bodyPr/>
          <a:lstStyle/>
          <a:p>
            <a:r>
              <a:rPr lang="en-US" sz="3200" dirty="0"/>
              <a:t>Functions : Geometry</a:t>
            </a:r>
          </a:p>
        </p:txBody>
      </p:sp>
      <p:sp>
        <p:nvSpPr>
          <p:cNvPr id="9" name="Content Placeholder 4"/>
          <p:cNvSpPr txBox="1">
            <a:spLocks/>
          </p:cNvSpPr>
          <p:nvPr/>
        </p:nvSpPr>
        <p:spPr>
          <a:xfrm>
            <a:off x="2521580" y="1335140"/>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lvl="1"/>
            <a:endParaRPr lang="en-US" sz="1100" dirty="0"/>
          </a:p>
          <a:p>
            <a:pPr lvl="1"/>
            <a:r>
              <a:rPr lang="en-US" sz="1100" dirty="0"/>
              <a:t>Disjoint</a:t>
            </a:r>
          </a:p>
          <a:p>
            <a:pPr lvl="1"/>
            <a:r>
              <a:rPr lang="en-US" sz="1100" dirty="0"/>
              <a:t>Distance</a:t>
            </a:r>
          </a:p>
          <a:p>
            <a:pPr lvl="1"/>
            <a:r>
              <a:rPr lang="en-US" sz="1100" dirty="0"/>
              <a:t>Equals</a:t>
            </a:r>
          </a:p>
          <a:p>
            <a:pPr lvl="1"/>
            <a:r>
              <a:rPr lang="en-US" sz="1100" dirty="0"/>
              <a:t>Intersection</a:t>
            </a:r>
          </a:p>
          <a:p>
            <a:pPr lvl="1"/>
            <a:r>
              <a:rPr lang="en-US" sz="1100" dirty="0"/>
              <a:t>Intersects</a:t>
            </a:r>
          </a:p>
          <a:p>
            <a:pPr lvl="1"/>
            <a:r>
              <a:rPr lang="en-US" sz="1100" dirty="0"/>
              <a:t>Length</a:t>
            </a:r>
          </a:p>
          <a:p>
            <a:pPr lvl="1"/>
            <a:r>
              <a:rPr lang="en-US" sz="1100" dirty="0" err="1"/>
              <a:t>LengthGeodetic</a:t>
            </a:r>
            <a:endParaRPr lang="en-US" sz="1100" dirty="0"/>
          </a:p>
          <a:p>
            <a:pPr lvl="1"/>
            <a:r>
              <a:rPr lang="en-US" sz="1100" dirty="0" err="1"/>
              <a:t>MultiPartToSinglePart</a:t>
            </a:r>
            <a:endParaRPr lang="en-US" sz="1100" dirty="0"/>
          </a:p>
          <a:p>
            <a:pPr lvl="1"/>
            <a:r>
              <a:rPr lang="en-US" sz="1100" dirty="0"/>
              <a:t>Overlaps</a:t>
            </a:r>
          </a:p>
          <a:p>
            <a:pPr lvl="1"/>
            <a:r>
              <a:rPr lang="en-US" sz="1100" dirty="0"/>
              <a:t>Relate</a:t>
            </a:r>
          </a:p>
          <a:p>
            <a:pPr lvl="1"/>
            <a:r>
              <a:rPr lang="en-US" sz="1100" dirty="0" err="1"/>
              <a:t>SymmetricDifference</a:t>
            </a:r>
            <a:endParaRPr lang="en-US" sz="1100" dirty="0"/>
          </a:p>
          <a:p>
            <a:pPr lvl="1"/>
            <a:r>
              <a:rPr lang="en-US" sz="1100" dirty="0"/>
              <a:t>Touches</a:t>
            </a:r>
          </a:p>
          <a:p>
            <a:pPr lvl="1"/>
            <a:r>
              <a:rPr lang="en-US" sz="1100" dirty="0"/>
              <a:t>Union</a:t>
            </a:r>
          </a:p>
          <a:p>
            <a:pPr lvl="1"/>
            <a:r>
              <a:rPr lang="en-US" sz="1100" dirty="0"/>
              <a:t>Within</a:t>
            </a:r>
          </a:p>
        </p:txBody>
      </p:sp>
      <p:sp>
        <p:nvSpPr>
          <p:cNvPr id="10" name="Content Placeholder 4"/>
          <p:cNvSpPr txBox="1">
            <a:spLocks/>
          </p:cNvSpPr>
          <p:nvPr/>
        </p:nvSpPr>
        <p:spPr>
          <a:xfrm>
            <a:off x="552795" y="1342415"/>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a:t>Extent</a:t>
            </a:r>
          </a:p>
          <a:p>
            <a:pPr lvl="1"/>
            <a:r>
              <a:rPr lang="en-US" sz="1100" dirty="0"/>
              <a:t>Polyline</a:t>
            </a:r>
          </a:p>
          <a:p>
            <a:pPr lvl="1"/>
            <a:r>
              <a:rPr lang="en-US" sz="1100" dirty="0"/>
              <a:t>Polygon</a:t>
            </a:r>
          </a:p>
          <a:p>
            <a:pPr lvl="1"/>
            <a:r>
              <a:rPr lang="en-US" sz="1100" dirty="0"/>
              <a:t>Area</a:t>
            </a:r>
          </a:p>
          <a:p>
            <a:pPr lvl="1"/>
            <a:r>
              <a:rPr lang="en-US" sz="1100" dirty="0" err="1"/>
              <a:t>AreaGeodetic</a:t>
            </a:r>
            <a:endParaRPr lang="en-US" sz="1100" dirty="0"/>
          </a:p>
          <a:p>
            <a:pPr lvl="1"/>
            <a:r>
              <a:rPr lang="en-US" sz="1100" dirty="0"/>
              <a:t>Buffer</a:t>
            </a:r>
          </a:p>
          <a:p>
            <a:pPr lvl="1"/>
            <a:r>
              <a:rPr lang="en-US" sz="1100" dirty="0" err="1"/>
              <a:t>BufferGeodetic</a:t>
            </a:r>
            <a:endParaRPr lang="en-US" sz="1100" dirty="0"/>
          </a:p>
          <a:p>
            <a:pPr lvl="1"/>
            <a:r>
              <a:rPr lang="en-US" sz="1100" dirty="0"/>
              <a:t>Centroid</a:t>
            </a:r>
          </a:p>
          <a:p>
            <a:pPr lvl="1"/>
            <a:r>
              <a:rPr lang="en-US" sz="1100" dirty="0"/>
              <a:t>Clip</a:t>
            </a:r>
          </a:p>
          <a:p>
            <a:pPr lvl="1"/>
            <a:r>
              <a:rPr lang="en-US" sz="1100" dirty="0"/>
              <a:t>Contains</a:t>
            </a:r>
          </a:p>
          <a:p>
            <a:pPr lvl="1"/>
            <a:r>
              <a:rPr lang="en-US" sz="1100" dirty="0"/>
              <a:t>Crosses</a:t>
            </a:r>
          </a:p>
          <a:p>
            <a:pPr lvl="1"/>
            <a:r>
              <a:rPr lang="en-US" sz="1100" dirty="0"/>
              <a:t>Cut</a:t>
            </a:r>
          </a:p>
          <a:p>
            <a:pPr lvl="1"/>
            <a:r>
              <a:rPr lang="en-US" sz="1100" dirty="0"/>
              <a:t>Difference</a:t>
            </a:r>
          </a:p>
        </p:txBody>
      </p:sp>
      <p:sp>
        <p:nvSpPr>
          <p:cNvPr id="14"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5"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Functions are the Power of Arcade</a:t>
            </a:r>
          </a:p>
        </p:txBody>
      </p:sp>
      <p:sp>
        <p:nvSpPr>
          <p:cNvPr id="2" name="Date Placeholder 1"/>
          <p:cNvSpPr>
            <a:spLocks noGrp="1"/>
          </p:cNvSpPr>
          <p:nvPr>
            <p:ph type="dt" sz="half" idx="2"/>
          </p:nvPr>
        </p:nvSpPr>
        <p:spPr/>
        <p:txBody>
          <a:bodyPr/>
          <a:lstStyle/>
          <a:p>
            <a:endParaRPr lang="en-GB"/>
          </a:p>
        </p:txBody>
      </p:sp>
    </p:spTree>
    <p:extLst>
      <p:ext uri="{BB962C8B-B14F-4D97-AF65-F5344CB8AC3E}">
        <p14:creationId xmlns:p14="http://schemas.microsoft.com/office/powerpoint/2010/main" val="252344273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GB" sz="3200" dirty="0"/>
              <a:t>Session Goals</a:t>
            </a:r>
          </a:p>
        </p:txBody>
      </p:sp>
      <p:sp>
        <p:nvSpPr>
          <p:cNvPr id="2" name="Date Placeholder 1"/>
          <p:cNvSpPr>
            <a:spLocks noGrp="1"/>
          </p:cNvSpPr>
          <p:nvPr>
            <p:ph type="dt" sz="half" idx="2"/>
          </p:nvPr>
        </p:nvSpPr>
        <p:spPr/>
        <p:txBody>
          <a:bodyPr/>
          <a:lstStyle/>
          <a:p>
            <a:endParaRPr lang="en-GB"/>
          </a:p>
        </p:txBody>
      </p:sp>
      <p:sp>
        <p:nvSpPr>
          <p:cNvPr id="11" name="Content Placeholder 2"/>
          <p:cNvSpPr>
            <a:spLocks noGrp="1"/>
          </p:cNvSpPr>
          <p:nvPr>
            <p:ph sz="half" idx="2"/>
          </p:nvPr>
        </p:nvSpPr>
        <p:spPr>
          <a:xfrm>
            <a:off x="914400" y="1828800"/>
            <a:ext cx="10369296" cy="3429000"/>
          </a:xfrm>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362631706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Global Variables and Profiles</a:t>
            </a:r>
          </a:p>
        </p:txBody>
      </p:sp>
      <p:graphicFrame>
        <p:nvGraphicFramePr>
          <p:cNvPr id="14" name="Content Placeholder 15"/>
          <p:cNvGraphicFramePr>
            <a:graphicFrameLocks noGrp="1"/>
          </p:cNvGraphicFramePr>
          <p:nvPr>
            <p:ph sz="half" idx="2"/>
            <p:extLst>
              <p:ext uri="{D42A27DB-BD31-4B8C-83A1-F6EECF244321}">
                <p14:modId xmlns:p14="http://schemas.microsoft.com/office/powerpoint/2010/main" val="4071436739"/>
              </p:ext>
            </p:extLst>
          </p:nvPr>
        </p:nvGraphicFramePr>
        <p:xfrm>
          <a:off x="914400" y="1828800"/>
          <a:ext cx="10369550" cy="3429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Picture 14"/>
          <p:cNvPicPr>
            <a:picLocks noChangeAspect="1"/>
          </p:cNvPicPr>
          <p:nvPr/>
        </p:nvPicPr>
        <p:blipFill rotWithShape="1">
          <a:blip r:embed="rId10">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provide the purpose for executing an Arcade Expression</a:t>
            </a: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F86C5F-8C3F-5147-8A8D-85B7C3B19B33}"/>
              </a:ext>
            </a:extLst>
          </p:cNvPr>
          <p:cNvPicPr>
            <a:picLocks noChangeAspect="1"/>
          </p:cNvPicPr>
          <p:nvPr/>
        </p:nvPicPr>
        <p:blipFill>
          <a:blip r:embed="rId3"/>
          <a:stretch>
            <a:fillRect/>
          </a:stretch>
        </p:blipFill>
        <p:spPr>
          <a:xfrm>
            <a:off x="0" y="-5434"/>
            <a:ext cx="12188952" cy="6863434"/>
          </a:xfrm>
          <a:prstGeom prst="rect">
            <a:avLst/>
          </a:prstGeom>
        </p:spPr>
      </p:pic>
      <p:sp>
        <p:nvSpPr>
          <p:cNvPr id="2" name="Title 1"/>
          <p:cNvSpPr>
            <a:spLocks noGrp="1"/>
          </p:cNvSpPr>
          <p:nvPr>
            <p:ph type="title"/>
          </p:nvPr>
        </p:nvSpPr>
        <p:spPr>
          <a:xfrm>
            <a:off x="6917334" y="1757363"/>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4"/>
          <a:srcRect l="3522" r="3522"/>
          <a:stretch>
            <a:fillRect/>
          </a:stretch>
        </p:blipFill>
        <p:spPr>
          <a:prstGeom prst="rect">
            <a:avLst/>
          </a:prstGeom>
        </p:spPr>
      </p:pic>
    </p:spTree>
    <p:extLst>
      <p:ext uri="{BB962C8B-B14F-4D97-AF65-F5344CB8AC3E}">
        <p14:creationId xmlns:p14="http://schemas.microsoft.com/office/powerpoint/2010/main" val="305174295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2"/>
          <p:cNvSpPr>
            <a:spLocks noGrp="1"/>
          </p:cNvSpPr>
          <p:nvPr>
            <p:ph type="title"/>
          </p:nvPr>
        </p:nvSpPr>
        <p:spPr>
          <a:xfrm>
            <a:off x="914400" y="2242251"/>
            <a:ext cx="8683723" cy="492443"/>
          </a:xfrm>
        </p:spPr>
        <p:txBody>
          <a:bodyPr/>
          <a:lstStyle/>
          <a:p>
            <a:r>
              <a:rPr lang="en-GB" sz="3200" dirty="0"/>
              <a:t>Demos</a:t>
            </a:r>
            <a:endParaRPr lang="en-US" sz="3200" dirty="0"/>
          </a:p>
        </p:txBody>
      </p:sp>
      <p:pic>
        <p:nvPicPr>
          <p:cNvPr id="7" name="Picture 6" descr="Screen Shot 2017-02-24 at 9.54.0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8" name="Picture 7" descr="Screen Shot 2017-02-24 at 9.55.07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9" name="Picture 8" descr="Screen Shot 2017-02-24 at 9.55.48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10" name="Picture 9" descr="Screen Shot 2017-02-24 at 9.57.55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21454141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2" name="Title 1"/>
          <p:cNvSpPr>
            <a:spLocks noGrp="1"/>
          </p:cNvSpPr>
          <p:nvPr>
            <p:ph type="title"/>
          </p:nvPr>
        </p:nvSpPr>
        <p:spPr/>
        <p:txBody>
          <a:bodyPr/>
          <a:lstStyle/>
          <a:p>
            <a:endParaRPr lang="en-GB"/>
          </a:p>
        </p:txBody>
      </p:sp>
      <p:sp>
        <p:nvSpPr>
          <p:cNvPr id="25" name="Rectangle 24"/>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6"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27" name="Rectangle 26"/>
          <p:cNvSpPr/>
          <p:nvPr/>
        </p:nvSpPr>
        <p:spPr bwMode="auto">
          <a:xfrm>
            <a:off x="5860412" y="2119317"/>
            <a:ext cx="2635635" cy="2284489"/>
          </a:xfrm>
          <a:prstGeom prst="rect">
            <a:avLst/>
          </a:prstGeom>
          <a:blipFill>
            <a:blip r:embed="rId5"/>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3.23</a:t>
            </a:r>
          </a:p>
        </p:txBody>
      </p:sp>
      <p:sp>
        <p:nvSpPr>
          <p:cNvPr id="32" name="Rectangle 31"/>
          <p:cNvSpPr/>
          <p:nvPr/>
        </p:nvSpPr>
        <p:spPr bwMode="auto">
          <a:xfrm>
            <a:off x="8784391" y="2119317"/>
            <a:ext cx="2635635" cy="2284489"/>
          </a:xfrm>
          <a:prstGeom prst="rect">
            <a:avLst/>
          </a:prstGeom>
          <a:blipFill>
            <a:blip r:embed="rId5"/>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3"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4.6</a:t>
            </a:r>
          </a:p>
        </p:txBody>
      </p:sp>
      <p:sp>
        <p:nvSpPr>
          <p:cNvPr id="34" name="Rectangle 3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5" name="Picture 34"/>
          <p:cNvPicPr>
            <a:picLocks noChangeAspect="1"/>
          </p:cNvPicPr>
          <p:nvPr/>
        </p:nvPicPr>
        <p:blipFill rotWithShape="1">
          <a:blip r:embed="rId6">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3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7"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Arcade Interpreter available in both 3.23  and 4.6 JavaScript API</a:t>
            </a:r>
          </a:p>
        </p:txBody>
      </p:sp>
      <p:sp>
        <p:nvSpPr>
          <p:cNvPr id="38" name="Rectangle 37"/>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39" name="Rectangle 38"/>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
        <p:nvSpPr>
          <p:cNvPr id="40" name="Rectangle 39"/>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1" name="Rectangle 40"/>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Tree>
    <p:extLst>
      <p:ext uri="{BB962C8B-B14F-4D97-AF65-F5344CB8AC3E}">
        <p14:creationId xmlns:p14="http://schemas.microsoft.com/office/powerpoint/2010/main" val="55924851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13"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What is Arcade?</a:t>
            </a:r>
            <a:endParaRPr lang="en-US" dirty="0"/>
          </a:p>
        </p:txBody>
      </p:sp>
      <p:sp>
        <p:nvSpPr>
          <p:cNvPr id="14" name="TextBox 13"/>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a:t>A new expression language for the ArcGIS Platform</a:t>
            </a:r>
          </a:p>
          <a:p>
            <a:pPr marL="742950" lvl="1" indent="-285750" eaLnBrk="0" hangingPunct="0">
              <a:buFont typeface="Arial"/>
              <a:buChar char="•"/>
            </a:pPr>
            <a:r>
              <a:rPr lang="en-US" sz="2800" dirty="0"/>
              <a:t>ArcGIS Pro</a:t>
            </a:r>
          </a:p>
          <a:p>
            <a:pPr marL="742950" lvl="1" indent="-285750" eaLnBrk="0" hangingPunct="0">
              <a:buFont typeface="Arial"/>
              <a:buChar char="•"/>
            </a:pPr>
            <a:r>
              <a:rPr lang="en-US" sz="2800" dirty="0"/>
              <a:t>Runtime SDKs</a:t>
            </a:r>
          </a:p>
          <a:p>
            <a:pPr marL="742950" lvl="1" indent="-285750" eaLnBrk="0" hangingPunct="0">
              <a:buFont typeface="Arial"/>
              <a:buChar char="•"/>
            </a:pPr>
            <a:r>
              <a:rPr lang="en-US" sz="2800" dirty="0"/>
              <a:t>JavaScript API</a:t>
            </a:r>
          </a:p>
          <a:p>
            <a:pPr marL="742950" lvl="1" indent="-285750" eaLnBrk="0" hangingPunct="0">
              <a:buFont typeface="Arial"/>
              <a:buChar char="•"/>
            </a:pPr>
            <a:r>
              <a:rPr lang="en-US" sz="2800" dirty="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a:t>Primarily designed for ArcGIS web maps and web scenes</a:t>
            </a:r>
            <a:endParaRPr lang="en-US" sz="2800" dirty="0"/>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US" sz="3200" dirty="0"/>
              <a:t>ESRI JS API and Arcade Profiles</a:t>
            </a:r>
          </a:p>
        </p:txBody>
      </p:sp>
      <p:sp>
        <p:nvSpPr>
          <p:cNvPr id="7" name="Content Placeholder 2"/>
          <p:cNvSpPr>
            <a:spLocks noGrp="1"/>
          </p:cNvSpPr>
          <p:nvPr>
            <p:ph sz="half" idx="2"/>
          </p:nvPr>
        </p:nvSpPr>
        <p:spPr>
          <a:xfrm>
            <a:off x="1143000" y="1667325"/>
            <a:ext cx="10369296" cy="4002895"/>
          </a:xfrm>
        </p:spPr>
        <p:txBody>
          <a:bodyPr/>
          <a:lstStyle/>
          <a:p>
            <a:r>
              <a:rPr lang="en-US" sz="2400" dirty="0"/>
              <a:t>Arcade Expressions set as Properties</a:t>
            </a:r>
          </a:p>
          <a:p>
            <a:pPr marL="0" indent="0">
              <a:buNone/>
            </a:pPr>
            <a:endParaRPr lang="en-US" sz="2400" dirty="0"/>
          </a:p>
          <a:p>
            <a:r>
              <a:rPr lang="en-US" sz="2400" dirty="0"/>
              <a:t>Classes that support Arcade Expressions</a:t>
            </a:r>
          </a:p>
          <a:p>
            <a:pPr lvl="1"/>
            <a:r>
              <a:rPr lang="en-US" sz="2400" b="0" dirty="0" err="1">
                <a:latin typeface="Consolas" panose="020B0609020204030204" pitchFamily="49" charset="0"/>
              </a:rPr>
              <a:t>ClassBreaksRenderer</a:t>
            </a:r>
            <a:r>
              <a:rPr lang="en-US" sz="2400" b="0" dirty="0">
                <a:latin typeface="Consolas" panose="020B0609020204030204" pitchFamily="49" charset="0"/>
              </a:rPr>
              <a:t>	      </a:t>
            </a:r>
            <a:r>
              <a:rPr lang="en-US" sz="2400" b="0" dirty="0" err="1">
                <a:latin typeface="Consolas" panose="020B0609020204030204" pitchFamily="49" charset="0"/>
              </a:rPr>
              <a:t>LabelClass</a:t>
            </a:r>
            <a:endParaRPr lang="en-US" sz="2400" b="0" dirty="0">
              <a:latin typeface="Consolas" panose="020B0609020204030204" pitchFamily="49" charset="0"/>
            </a:endParaRPr>
          </a:p>
          <a:p>
            <a:pPr lvl="1"/>
            <a:r>
              <a:rPr lang="en-US" sz="2400" b="0" dirty="0" err="1">
                <a:latin typeface="Consolas" panose="020B0609020204030204" pitchFamily="49" charset="0"/>
              </a:rPr>
              <a:t>UniqueValueRenderer</a:t>
            </a:r>
            <a:r>
              <a:rPr lang="en-US" sz="2400" b="0" dirty="0">
                <a:latin typeface="Consolas" panose="020B0609020204030204" pitchFamily="49" charset="0"/>
              </a:rPr>
              <a:t>	      </a:t>
            </a:r>
            <a:r>
              <a:rPr lang="en-US" sz="2400" b="0" dirty="0" err="1">
                <a:latin typeface="Consolas" panose="020B0609020204030204" pitchFamily="49" charset="0"/>
              </a:rPr>
              <a:t>PopupTemplate</a:t>
            </a:r>
            <a:endParaRPr lang="en-US" sz="2400" b="0" dirty="0">
              <a:latin typeface="Consolas" panose="020B0609020204030204" pitchFamily="49" charset="0"/>
            </a:endParaRPr>
          </a:p>
          <a:p>
            <a:pPr lvl="1"/>
            <a:r>
              <a:rPr lang="en-US" sz="2400" dirty="0"/>
              <a:t>   </a:t>
            </a:r>
            <a:r>
              <a:rPr lang="en-US" sz="2400" dirty="0" err="1"/>
              <a:t>visualVariables</a:t>
            </a:r>
            <a:endParaRPr lang="en-US" sz="2400" dirty="0"/>
          </a:p>
          <a:p>
            <a:pPr lvl="2"/>
            <a:r>
              <a:rPr lang="en-US" sz="2400" b="0" dirty="0">
                <a:latin typeface="Consolas" panose="020B0609020204030204" pitchFamily="49" charset="0"/>
              </a:rPr>
              <a:t> Color</a:t>
            </a:r>
          </a:p>
          <a:p>
            <a:pPr lvl="2"/>
            <a:r>
              <a:rPr lang="en-US" sz="2400" b="0" dirty="0">
                <a:latin typeface="Consolas" panose="020B0609020204030204" pitchFamily="49" charset="0"/>
              </a:rPr>
              <a:t> Size</a:t>
            </a:r>
          </a:p>
          <a:p>
            <a:pPr lvl="2"/>
            <a:r>
              <a:rPr lang="en-US" sz="2400" b="0" dirty="0">
                <a:latin typeface="Consolas" panose="020B0609020204030204" pitchFamily="49" charset="0"/>
              </a:rPr>
              <a:t> Opacity</a:t>
            </a:r>
          </a:p>
          <a:p>
            <a:pPr lvl="2"/>
            <a:r>
              <a:rPr lang="en-US" sz="2400" b="0" dirty="0">
                <a:latin typeface="Consolas" panose="020B0609020204030204" pitchFamily="49" charset="0"/>
              </a:rPr>
              <a:t> Rotation</a:t>
            </a:r>
          </a:p>
          <a:p>
            <a:pPr lvl="2"/>
            <a:endParaRPr lang="en-US" sz="2400" b="0" dirty="0">
              <a:latin typeface="Consolas" panose="020B0609020204030204" pitchFamily="49" charset="0"/>
            </a:endParaRPr>
          </a:p>
          <a:p>
            <a:r>
              <a:rPr lang="en-US" sz="2400" dirty="0"/>
              <a:t>Supported for </a:t>
            </a:r>
            <a:r>
              <a:rPr lang="en-US" sz="2400" dirty="0" err="1"/>
              <a:t>FeatureLayer</a:t>
            </a:r>
            <a:r>
              <a:rPr lang="en-US" sz="2400" dirty="0"/>
              <a:t> and </a:t>
            </a:r>
            <a:r>
              <a:rPr lang="en-US" sz="2400" dirty="0" err="1"/>
              <a:t>SceneLayer</a:t>
            </a:r>
            <a:endParaRPr lang="en-US" sz="2400" dirty="0"/>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369332"/>
          </a:xfrm>
        </p:spPr>
        <p:txBody>
          <a:bodyPr/>
          <a:lstStyle/>
          <a:p>
            <a:r>
              <a:rPr lang="en-US" dirty="0"/>
              <a:t>ESRI JS API  :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"Title to Display"</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369332"/>
          </a:xfrm>
        </p:spPr>
        <p:txBody>
          <a:bodyPr/>
          <a:lstStyle/>
          <a:p>
            <a:r>
              <a:rPr lang="en-US" dirty="0"/>
              <a:t>ESRI JS API  : Arcade Expressions in JS API 3.23</a:t>
            </a:r>
          </a:p>
        </p:txBody>
      </p:sp>
      <p:sp>
        <p:nvSpPr>
          <p:cNvPr id="7" name="Content Placeholder 2"/>
          <p:cNvSpPr>
            <a:spLocks noGrp="1"/>
          </p:cNvSpPr>
          <p:nvPr>
            <p:ph sz="half" idx="2"/>
          </p:nvPr>
        </p:nvSpPr>
        <p:spPr>
          <a:xfrm>
            <a:off x="914400" y="1587062"/>
            <a:ext cx="10369296" cy="1114098"/>
          </a:xfrm>
        </p:spPr>
        <p:txBody>
          <a:bodyPr/>
          <a:lstStyle/>
          <a:p>
            <a:r>
              <a:rPr lang="en-US" sz="2400" dirty="0"/>
              <a:t>Arcade Expressions can be used For Labeling</a:t>
            </a:r>
          </a:p>
        </p:txBody>
      </p:sp>
      <p:sp>
        <p:nvSpPr>
          <p:cNvPr id="8"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214541418"/>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Expression sharing</a:t>
            </a:r>
            <a:endParaRPr lang="en-US" sz="5400" dirty="0"/>
          </a:p>
        </p:txBody>
      </p:sp>
    </p:spTree>
    <p:extLst>
      <p:ext uri="{BB962C8B-B14F-4D97-AF65-F5344CB8AC3E}">
        <p14:creationId xmlns:p14="http://schemas.microsoft.com/office/powerpoint/2010/main" val="261378892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Future</a:t>
            </a:r>
            <a:endParaRPr lang="en-US" sz="5400" dirty="0"/>
          </a:p>
        </p:txBody>
      </p:sp>
      <p:sp>
        <p:nvSpPr>
          <p:cNvPr id="6" name="Rectangle 1"/>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79135261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650964" y="490900"/>
            <a:ext cx="10378986" cy="67050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3200" dirty="0"/>
              <a:t>More uses of Arcade</a:t>
            </a:r>
            <a:endParaRPr lang="en-US" sz="3200" dirty="0"/>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10565" t="1307" r="16493" b="-1307"/>
          <a:stretch/>
        </p:blipFill>
        <p:spPr>
          <a:xfrm>
            <a:off x="576378" y="3131820"/>
            <a:ext cx="3812614" cy="348615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8978" y="3131821"/>
            <a:ext cx="7090841" cy="3462700"/>
          </a:xfrm>
          <a:prstGeom prst="rect">
            <a:avLst/>
          </a:prstGeom>
        </p:spPr>
      </p:pic>
      <p:sp>
        <p:nvSpPr>
          <p:cNvPr id="14" name="Content Placeholder 1"/>
          <p:cNvSpPr txBox="1">
            <a:spLocks/>
          </p:cNvSpPr>
          <p:nvPr/>
        </p:nvSpPr>
        <p:spPr>
          <a:xfrm>
            <a:off x="914400" y="1828800"/>
            <a:ext cx="9886950" cy="116586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117475" indent="-107950">
              <a:spcBef>
                <a:spcPts val="1200"/>
              </a:spcBef>
              <a:buFont typeface="Arial" charset="0"/>
              <a:buChar char="•"/>
            </a:pPr>
            <a:r>
              <a:rPr lang="en-US" sz="2400" dirty="0">
                <a:ea typeface="Avenir LT Std 45 Book" charset="0"/>
                <a:cs typeface="Avenir LT Std 45 Book" charset="0"/>
              </a:rPr>
              <a:t>Field Calculators</a:t>
            </a:r>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184731" y="697462"/>
            <a:ext cx="582718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Adding Functions &amp; </a:t>
            </a:r>
          </a:p>
          <a:p>
            <a:pPr algn="l">
              <a:lnSpc>
                <a:spcPts val="6000"/>
              </a:lnSpc>
              <a:spcBef>
                <a:spcPts val="0"/>
              </a:spcBef>
            </a:pPr>
            <a:r>
              <a:rPr lang="en-GB" sz="4800" dirty="0"/>
              <a:t>Profiles</a:t>
            </a:r>
            <a:endParaRPr lang="en-US" sz="2000" dirty="0"/>
          </a:p>
        </p:txBody>
      </p:sp>
      <p:sp>
        <p:nvSpPr>
          <p:cNvPr id="13" name="Content Placeholder 1"/>
          <p:cNvSpPr txBox="1">
            <a:spLocks/>
          </p:cNvSpPr>
          <p:nvPr/>
        </p:nvSpPr>
        <p:spPr>
          <a:xfrm>
            <a:off x="359702" y="271780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dirty="0">
                <a:ea typeface="Avenir LT Std 45 Book" charset="0"/>
                <a:cs typeface="Avenir LT Std 45 Book" charset="0"/>
              </a:rPr>
              <a:t>Let us know what you need! </a:t>
            </a:r>
          </a:p>
        </p:txBody>
      </p:sp>
      <p:pic>
        <p:nvPicPr>
          <p:cNvPr id="2" name="Picture 1"/>
          <p:cNvPicPr>
            <a:picLocks noChangeAspect="1"/>
          </p:cNvPicPr>
          <p:nvPr/>
        </p:nvPicPr>
        <p:blipFill>
          <a:blip r:embed="rId5"/>
          <a:stretch>
            <a:fillRect/>
          </a:stretch>
        </p:blipFill>
        <p:spPr>
          <a:xfrm>
            <a:off x="4086225" y="1773440"/>
            <a:ext cx="7810500" cy="4039435"/>
          </a:xfrm>
          <a:prstGeom prst="rect">
            <a:avLst/>
          </a:prstGeom>
        </p:spPr>
      </p:pic>
    </p:spTree>
    <p:extLst>
      <p:ext uri="{BB962C8B-B14F-4D97-AF65-F5344CB8AC3E}">
        <p14:creationId xmlns:p14="http://schemas.microsoft.com/office/powerpoint/2010/main" val="21454141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grpSp>
        <p:nvGrpSpPr>
          <p:cNvPr id="12" name="Group 11"/>
          <p:cNvGrpSpPr/>
          <p:nvPr/>
        </p:nvGrpSpPr>
        <p:grpSpPr>
          <a:xfrm>
            <a:off x="0" y="0"/>
            <a:ext cx="12192000" cy="6859283"/>
            <a:chOff x="0" y="-1284"/>
            <a:chExt cx="12192000" cy="6859283"/>
          </a:xfrm>
          <a:effectLst/>
        </p:grpSpPr>
        <p:sp>
          <p:nvSpPr>
            <p:cNvPr id="13" name="Rectangle 12"/>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 name="Picture 13"/>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15" name="Picture 14"/>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a:solidFill>
                  <a:prstClr val="white"/>
                </a:solidFill>
              </a:rPr>
              <a:t>Finding Arcade Resources</a:t>
            </a:r>
            <a:br>
              <a:rPr lang="en-GB" sz="5400" dirty="0">
                <a:solidFill>
                  <a:prstClr val="white"/>
                </a:solidFill>
              </a:rPr>
            </a:br>
            <a:endParaRPr lang="en-GB" dirty="0"/>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687262" y="1438487"/>
            <a:ext cx="10571287" cy="3429000"/>
          </a:xfrm>
        </p:spPr>
        <p:txBody>
          <a:bodyPr/>
          <a:lstStyle/>
          <a:p>
            <a:r>
              <a:rPr lang="en-GB" sz="2400" dirty="0"/>
              <a:t>Arcade is NOT intended to be a Full Programming / Scripting Language</a:t>
            </a:r>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a:t>
            </a:r>
            <a:r>
              <a:rPr lang="en-GB" sz="2000" dirty="0"/>
              <a:t>to a Spreadsheet Cell Calculation</a:t>
            </a:r>
          </a:p>
          <a:p>
            <a:pPr marL="283464" lvl="1" indent="0">
              <a:buNone/>
            </a:pPr>
            <a:endParaRPr lang="en-GB" sz="2000" dirty="0"/>
          </a:p>
          <a:p>
            <a:r>
              <a:rPr lang="en-US" sz="2400" dirty="0"/>
              <a:t>Embedded Expressions</a:t>
            </a:r>
          </a:p>
          <a:p>
            <a:pPr marL="800100" lvl="1" indent="-342900">
              <a:buFont typeface="Arial" panose="020B0604020202020204" pitchFamily="34" charset="0"/>
              <a:buChar char="•"/>
            </a:pPr>
            <a:r>
              <a:rPr lang="en-US" sz="2400" dirty="0"/>
              <a:t>Labeling, Rendering, Symbol Variation, ….</a:t>
            </a:r>
          </a:p>
          <a:p>
            <a:pPr marL="800100" lvl="1" indent="-342900">
              <a:buFont typeface="Arial" panose="020B0604020202020204" pitchFamily="34" charset="0"/>
              <a:buChar char="•"/>
            </a:pPr>
            <a:r>
              <a:rPr lang="en-US" sz="2400" dirty="0"/>
              <a:t>Sharing</a:t>
            </a:r>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454141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chemeClr val="tx2"/>
                </a:solidFill>
              </a:rPr>
              <a:t>For Arcade Documentation </a:t>
            </a:r>
          </a:p>
          <a:p>
            <a:pPr marL="0" indent="0">
              <a:lnSpc>
                <a:spcPts val="1020"/>
              </a:lnSpc>
              <a:spcAft>
                <a:spcPts val="300"/>
              </a:spcAft>
              <a:buNone/>
            </a:pPr>
            <a:r>
              <a:rPr lang="en-US" sz="1800" b="0" dirty="0">
                <a:solidFill>
                  <a:schemeClr val="tx2"/>
                </a:solidFill>
                <a:hlinkClick r:id="rId5"/>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chemeClr val="tx2"/>
                </a:solidFill>
              </a:rPr>
              <a:t>Playground</a:t>
            </a:r>
            <a:br>
              <a:rPr lang="en-US" sz="1800" dirty="0">
                <a:solidFill>
                  <a:schemeClr val="tx2"/>
                </a:solidFill>
              </a:rPr>
            </a:br>
            <a:r>
              <a:rPr lang="en-US" sz="1800" dirty="0">
                <a:hlinkClick r:id="rId6"/>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chemeClr val="tx2"/>
                </a:solidFill>
              </a:rPr>
              <a:t>Using Arcade with JS API</a:t>
            </a:r>
          </a:p>
          <a:p>
            <a:pPr marL="0" indent="0">
              <a:spcAft>
                <a:spcPts val="300"/>
              </a:spcAft>
              <a:buNone/>
            </a:pPr>
            <a:r>
              <a:rPr lang="en-US" sz="1800" dirty="0">
                <a:hlinkClick r:id="rId7"/>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chemeClr val="tx2"/>
                </a:solidFill>
              </a:rPr>
              <a:t>Blogs and Posts</a:t>
            </a:r>
            <a:br>
              <a:rPr lang="en-US" sz="1800" dirty="0">
                <a:solidFill>
                  <a:schemeClr val="tx2"/>
                </a:solidFill>
              </a:rPr>
            </a:br>
            <a:r>
              <a:rPr lang="en-US" sz="1600" dirty="0">
                <a:hlinkClick r:id="rId8"/>
              </a:rPr>
              <a:t>https://blogs.esri.com/esri/arcgis/2016/12/19/introducing-arcade/</a:t>
            </a:r>
          </a:p>
          <a:p>
            <a:pPr marL="0" indent="0">
              <a:spcAft>
                <a:spcPts val="300"/>
              </a:spcAft>
              <a:buNone/>
            </a:pPr>
            <a:r>
              <a:rPr lang="en-US" sz="1600" dirty="0">
                <a:hlinkClick r:id="rId8"/>
              </a:rPr>
              <a:t>https://blogs.esri.com/esri/arcgis/2016/12/15/use-arcade-expressions-to-map-your-ideas/</a:t>
            </a:r>
          </a:p>
          <a:p>
            <a:pPr marL="0" indent="0">
              <a:spcAft>
                <a:spcPts val="300"/>
              </a:spcAft>
              <a:buNone/>
            </a:pPr>
            <a:r>
              <a:rPr lang="en-US" sz="1600" dirty="0">
                <a:hlinkClick r:id="rId8"/>
              </a:rPr>
              <a:t>http://odoe.net/blog/hello-arcade/</a:t>
            </a:r>
          </a:p>
          <a:p>
            <a:pPr marL="0" indent="0">
              <a:spcAft>
                <a:spcPts val="300"/>
              </a:spcAft>
              <a:buNone/>
            </a:pPr>
            <a:r>
              <a:rPr lang="en-US" sz="1600" dirty="0">
                <a:hlinkClick r:id="rId8"/>
              </a:rPr>
              <a:t>https://blogs.esri.com/esri/arcgis/2017/01/10/using-arcade-expressions-in-web-apps/</a:t>
            </a:r>
            <a:endParaRPr lang="en-US" sz="1600" dirty="0"/>
          </a:p>
          <a:p>
            <a:pPr marL="0" indent="0">
              <a:spcAft>
                <a:spcPts val="300"/>
              </a:spcAft>
              <a:buNone/>
            </a:pPr>
            <a:r>
              <a:rPr lang="en-US" sz="1600" dirty="0">
                <a:hlinkClick r:id="rId9"/>
              </a:rPr>
              <a:t>https://blogs.esri.com/esri/arcgis/2017/10/18/unwinding-the-clock-visualizing-time-with-arcade/</a:t>
            </a:r>
            <a:endParaRPr lang="en-US" sz="1600" dirty="0"/>
          </a:p>
          <a:p>
            <a:pPr marL="0" indent="0">
              <a:spcAft>
                <a:spcPts val="300"/>
              </a:spcAft>
              <a:buNone/>
            </a:pPr>
            <a:r>
              <a:rPr lang="en-US" sz="1600" dirty="0">
                <a:hlinkClick r:id="rId10"/>
              </a:rPr>
              <a:t>https://blogs.esri.com/esri/arcgis/2017/05/23/creating-a-predominance-visualization-with-arcade/</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10" name="Title 6"/>
          <p:cNvSpPr>
            <a:spLocks noGrp="1"/>
          </p:cNvSpPr>
          <p:nvPr>
            <p:ph type="title"/>
          </p:nvPr>
        </p:nvSpPr>
        <p:spPr>
          <a:xfrm>
            <a:off x="460345" y="507259"/>
            <a:ext cx="10826496" cy="492443"/>
          </a:xfrm>
        </p:spPr>
        <p:txBody>
          <a:bodyPr/>
          <a:lstStyle/>
          <a:p>
            <a:r>
              <a:rPr lang="en-US" sz="3200" dirty="0">
                <a:solidFill>
                  <a:schemeClr val="tx1">
                    <a:lumMod val="95000"/>
                  </a:schemeClr>
                </a:solidFill>
              </a:rPr>
              <a:t>Please Take Our Survey! </a:t>
            </a:r>
          </a:p>
        </p:txBody>
      </p:sp>
      <p:sp>
        <p:nvSpPr>
          <p:cNvPr id="11" name="TextBox 10"/>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a:ea typeface="+mn-ea"/>
                <a:cs typeface="+mn-cs"/>
              </a:rPr>
              <a:t>Download the </a:t>
            </a:r>
            <a:r>
              <a:rPr lang="en-US" sz="1400" b="1" dirty="0" err="1">
                <a:ea typeface="+mn-ea"/>
                <a:cs typeface="+mn-cs"/>
              </a:rPr>
              <a:t>Esri</a:t>
            </a:r>
            <a:r>
              <a:rPr lang="en-US" sz="1400" b="1" dirty="0">
                <a:ea typeface="+mn-ea"/>
                <a:cs typeface="+mn-cs"/>
              </a:rPr>
              <a:t> Events app </a:t>
            </a:r>
          </a:p>
          <a:p>
            <a:pPr algn="ctr" eaLnBrk="0" hangingPunct="0">
              <a:lnSpc>
                <a:spcPts val="1800"/>
              </a:lnSpc>
            </a:pPr>
            <a:r>
              <a:rPr lang="en-US" sz="1400" b="1" dirty="0">
                <a:ea typeface="+mn-ea"/>
                <a:cs typeface="+mn-cs"/>
              </a:rPr>
              <a:t>and go to DevSummit</a:t>
            </a:r>
          </a:p>
        </p:txBody>
      </p:sp>
      <p:sp>
        <p:nvSpPr>
          <p:cNvPr id="12" name="TextBox 11"/>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a:ea typeface="+mn-ea"/>
                <a:cs typeface="+mn-cs"/>
              </a:rPr>
              <a:t>Select the session you attended</a:t>
            </a:r>
          </a:p>
        </p:txBody>
      </p:sp>
      <p:sp>
        <p:nvSpPr>
          <p:cNvPr id="14" name="TextBox 13"/>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a:ea typeface="+mn-ea"/>
                <a:cs typeface="+mn-cs"/>
              </a:rPr>
              <a:t>Scroll down to the </a:t>
            </a:r>
          </a:p>
          <a:p>
            <a:pPr algn="ctr" eaLnBrk="0" hangingPunct="0">
              <a:lnSpc>
                <a:spcPts val="1800"/>
              </a:lnSpc>
            </a:pPr>
            <a:r>
              <a:rPr lang="en-US" sz="1400" b="1" dirty="0">
                <a:ea typeface="+mn-ea"/>
                <a:cs typeface="+mn-cs"/>
              </a:rPr>
              <a:t>“Feedback” section</a:t>
            </a:r>
          </a:p>
        </p:txBody>
      </p:sp>
      <p:sp>
        <p:nvSpPr>
          <p:cNvPr id="15" name="TextBox 14"/>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a:ea typeface="+mn-ea"/>
                <a:cs typeface="+mn-cs"/>
              </a:rPr>
              <a:t>Complete Answers,</a:t>
            </a:r>
          </a:p>
          <a:p>
            <a:pPr algn="ctr" eaLnBrk="0" hangingPunct="0">
              <a:lnSpc>
                <a:spcPts val="1800"/>
              </a:lnSpc>
            </a:pPr>
            <a:r>
              <a:rPr lang="en-US" sz="1400" b="1" dirty="0">
                <a:ea typeface="+mn-ea"/>
                <a:cs typeface="+mn-cs"/>
              </a:rPr>
              <a:t> add a Comment, </a:t>
            </a:r>
          </a:p>
          <a:p>
            <a:pPr algn="ctr" eaLnBrk="0" hangingPunct="0">
              <a:lnSpc>
                <a:spcPts val="1800"/>
              </a:lnSpc>
            </a:pPr>
            <a:r>
              <a:rPr lang="en-US" sz="1400" b="1" dirty="0">
                <a:ea typeface="+mn-ea"/>
                <a:cs typeface="+mn-cs"/>
              </a:rPr>
              <a:t> and Select “Submit”</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0" name="Group 19"/>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3" name="Curved Right Arrow 22"/>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4" name="Oval 23"/>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001509465"/>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76A36B-DC9C-E341-8E6E-81A24FA87733}"/>
              </a:ext>
            </a:extLst>
          </p:cNvPr>
          <p:cNvPicPr>
            <a:picLocks noChangeAspect="1"/>
          </p:cNvPicPr>
          <p:nvPr/>
        </p:nvPicPr>
        <p:blipFill>
          <a:blip r:embed="rId3"/>
          <a:stretch>
            <a:fillRect/>
          </a:stretch>
        </p:blipFill>
        <p:spPr>
          <a:xfrm>
            <a:off x="0" y="-1182"/>
            <a:ext cx="12188952" cy="685918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8" y="2587431"/>
            <a:ext cx="6073985" cy="1878011"/>
          </a:xfrm>
          <a:prstGeom prst="rect">
            <a:avLst/>
          </a:prstGeom>
        </p:spPr>
      </p:pic>
    </p:spTree>
    <p:extLst>
      <p:ext uri="{BB962C8B-B14F-4D97-AF65-F5344CB8AC3E}">
        <p14:creationId xmlns:p14="http://schemas.microsoft.com/office/powerpoint/2010/main" val="248836272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944660-542C-6E46-A446-EAB6A79AFD54}"/>
              </a:ext>
            </a:extLst>
          </p:cNvPr>
          <p:cNvPicPr>
            <a:picLocks noChangeAspect="1"/>
          </p:cNvPicPr>
          <p:nvPr/>
        </p:nvPicPr>
        <p:blipFill>
          <a:blip r:embed="rId3"/>
          <a:stretch>
            <a:fillRect/>
          </a:stretch>
        </p:blipFill>
        <p:spPr>
          <a:xfrm>
            <a:off x="0" y="-5435"/>
            <a:ext cx="12188952" cy="6863435"/>
          </a:xfrm>
          <a:prstGeom prst="rect">
            <a:avLst/>
          </a:prstGeom>
        </p:spPr>
      </p:pic>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Hello World </a:t>
            </a:r>
            <a:endParaRPr lang="en-US" sz="5400" dirty="0"/>
          </a:p>
        </p:txBody>
      </p:sp>
    </p:spTree>
    <p:extLst>
      <p:ext uri="{BB962C8B-B14F-4D97-AF65-F5344CB8AC3E}">
        <p14:creationId xmlns:p14="http://schemas.microsoft.com/office/powerpoint/2010/main" val="27887415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8"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is it called Arcade?</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3694271783"/>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22708"/>
            <a:ext cx="12991846" cy="9743885"/>
          </a:xfrm>
          <a:prstGeom prst="rect">
            <a:avLst/>
          </a:prstGeom>
        </p:spPr>
      </p:pic>
      <p:sp>
        <p:nvSpPr>
          <p:cNvPr id="7" name="Title 1"/>
          <p:cNvSpPr txBox="1">
            <a:spLocks/>
          </p:cNvSpPr>
          <p:nvPr/>
        </p:nvSpPr>
        <p:spPr>
          <a:xfrm>
            <a:off x="313066" y="266464"/>
            <a:ext cx="4303906" cy="230319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do I need another language?</a:t>
            </a:r>
            <a:endParaRPr lang="en-US" sz="2000" dirty="0"/>
          </a:p>
        </p:txBody>
      </p:sp>
    </p:spTree>
    <p:extLst>
      <p:ext uri="{BB962C8B-B14F-4D97-AF65-F5344CB8AC3E}">
        <p14:creationId xmlns:p14="http://schemas.microsoft.com/office/powerpoint/2010/main" val="21454141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9" name="Picture 2"/>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21454141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9283"/>
            <a:chOff x="0" y="-1284"/>
            <a:chExt cx="12192000" cy="6859283"/>
          </a:xfrm>
          <a:effectLst/>
        </p:grpSpPr>
        <p:sp>
          <p:nvSpPr>
            <p:cNvPr id="28" name="Rectangle 27"/>
            <p:cNvSpPr/>
            <p:nvPr/>
          </p:nvSpPr>
          <p:spPr bwMode="auto">
            <a:xfrm>
              <a:off x="0" y="0"/>
              <a:ext cx="12192000" cy="6857999"/>
            </a:xfrm>
            <a:prstGeom prst="rect">
              <a:avLst/>
            </a:prstGeom>
            <a:gradFill flip="none" rotWithShape="1">
              <a:gsLst>
                <a:gs pos="0">
                  <a:srgbClr val="6BEAC7"/>
                </a:gs>
                <a:gs pos="85000">
                  <a:srgbClr val="0192FF"/>
                </a:gs>
              </a:gsLst>
              <a:lin ang="13500000" scaled="1"/>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9" name="Picture 28"/>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7010400" y="-1284"/>
              <a:ext cx="5181600" cy="2799837"/>
            </a:xfrm>
            <a:prstGeom prst="rect">
              <a:avLst/>
            </a:prstGeom>
            <a:ln>
              <a:noFill/>
            </a:ln>
          </p:spPr>
        </p:pic>
        <p:pic>
          <p:nvPicPr>
            <p:cNvPr id="30" name="Picture 29"/>
            <p:cNvPicPr>
              <a:picLocks noChangeAspect="1"/>
            </p:cNvPicPr>
            <p:nvPr/>
          </p:nvPicPr>
          <p:blipFill rotWithShape="1">
            <a:blip r:embed="rId4">
              <a:alphaModFix amt="58000"/>
              <a:extLst>
                <a:ext uri="{28A0092B-C50C-407E-A947-70E740481C1C}">
                  <a14:useLocalDpi xmlns:a14="http://schemas.microsoft.com/office/drawing/2010/main" val="0"/>
                </a:ext>
              </a:extLst>
            </a:blip>
            <a:srcRect b="32826"/>
            <a:stretch/>
          </p:blipFill>
          <p:spPr>
            <a:xfrm>
              <a:off x="2" y="4682564"/>
              <a:ext cx="12191998" cy="2175435"/>
            </a:xfrm>
            <a:prstGeom prst="rect">
              <a:avLst/>
            </a:prstGeom>
            <a:ln>
              <a:noFill/>
            </a:ln>
            <a:effectLst/>
          </p:spPr>
        </p:pic>
      </p:grpSp>
      <p:sp>
        <p:nvSpPr>
          <p:cNvPr id="6" name="Title 1"/>
          <p:cNvSpPr>
            <a:spLocks noGrp="1"/>
          </p:cNvSpPr>
          <p:nvPr>
            <p:ph type="title"/>
          </p:nvPr>
        </p:nvSpPr>
        <p:spPr>
          <a:xfrm>
            <a:off x="685800" y="682625"/>
            <a:ext cx="10826496" cy="492443"/>
          </a:xfrm>
        </p:spPr>
        <p:txBody>
          <a:bodyPr/>
          <a:lstStyle/>
          <a:p>
            <a:pPr algn="l"/>
            <a:r>
              <a:rPr lang="en-GB" sz="3200" dirty="0"/>
              <a:t>ArcGIS Environments and Platforms </a:t>
            </a:r>
          </a:p>
        </p:txBody>
      </p:sp>
      <p:grpSp>
        <p:nvGrpSpPr>
          <p:cNvPr id="7" name="Group 6"/>
          <p:cNvGrpSpPr/>
          <p:nvPr/>
        </p:nvGrpSpPr>
        <p:grpSpPr>
          <a:xfrm>
            <a:off x="2231384" y="1712888"/>
            <a:ext cx="6979088" cy="3744416"/>
            <a:chOff x="2408534" y="1561819"/>
            <a:chExt cx="6979088" cy="3744416"/>
          </a:xfrm>
        </p:grpSpPr>
        <p:sp>
          <p:nvSpPr>
            <p:cNvPr id="8"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9"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1"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2"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3"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4"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5"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6"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7" name="Picture 22" descr="screenshot_03.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9" name="Picture 25" descr="screenshot_webmap.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21"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22" name="Picture 31" descr="blog_01.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32" descr="map_03.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useBgFill="1">
          <p:nvSpPr>
            <p:cNvPr id="24"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5"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26" name="Group 25"/>
            <p:cNvGrpSpPr/>
            <p:nvPr/>
          </p:nvGrpSpPr>
          <p:grpSpPr>
            <a:xfrm>
              <a:off x="5024774" y="3404022"/>
              <a:ext cx="1856256" cy="1354168"/>
              <a:chOff x="1770863" y="3963609"/>
              <a:chExt cx="1856256" cy="1354168"/>
            </a:xfrm>
          </p:grpSpPr>
          <p:grpSp>
            <p:nvGrpSpPr>
              <p:cNvPr id="27" name="Group 26"/>
              <p:cNvGrpSpPr/>
              <p:nvPr/>
            </p:nvGrpSpPr>
            <p:grpSpPr>
              <a:xfrm>
                <a:off x="1770863" y="3963609"/>
                <a:ext cx="1856256" cy="1186262"/>
                <a:chOff x="1770863" y="3963609"/>
                <a:chExt cx="1856256" cy="1186262"/>
              </a:xfrm>
            </p:grpSpPr>
            <p:sp>
              <p:nvSpPr>
                <p:cNvPr id="51"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2"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1" name="Group 30"/>
              <p:cNvGrpSpPr/>
              <p:nvPr/>
            </p:nvGrpSpPr>
            <p:grpSpPr>
              <a:xfrm>
                <a:off x="2467017" y="4426951"/>
                <a:ext cx="816471" cy="890826"/>
                <a:chOff x="2467017" y="4426951"/>
                <a:chExt cx="816471" cy="890826"/>
              </a:xfrm>
            </p:grpSpPr>
            <p:grpSp>
              <p:nvGrpSpPr>
                <p:cNvPr id="32" name="Group 31"/>
                <p:cNvGrpSpPr/>
                <p:nvPr/>
              </p:nvGrpSpPr>
              <p:grpSpPr>
                <a:xfrm>
                  <a:off x="2467017" y="4823032"/>
                  <a:ext cx="816471" cy="494745"/>
                  <a:chOff x="2467017" y="4823032"/>
                  <a:chExt cx="816471" cy="494745"/>
                </a:xfrm>
              </p:grpSpPr>
              <p:sp>
                <p:nvSpPr>
                  <p:cNvPr id="47" name="Freeform 46"/>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8"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3" name="Group 32"/>
                <p:cNvGrpSpPr/>
                <p:nvPr/>
              </p:nvGrpSpPr>
              <p:grpSpPr>
                <a:xfrm>
                  <a:off x="2467017" y="4625706"/>
                  <a:ext cx="816471" cy="493315"/>
                  <a:chOff x="2467017" y="4625706"/>
                  <a:chExt cx="816471" cy="493315"/>
                </a:xfrm>
              </p:grpSpPr>
              <p:sp>
                <p:nvSpPr>
                  <p:cNvPr id="44"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5"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426951"/>
                  <a:ext cx="816471" cy="527632"/>
                  <a:chOff x="2467017" y="4426951"/>
                  <a:chExt cx="816471" cy="527632"/>
                </a:xfrm>
              </p:grpSpPr>
              <p:sp>
                <p:nvSpPr>
                  <p:cNvPr id="35"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6"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3" name="Group 52"/>
          <p:cNvGrpSpPr/>
          <p:nvPr/>
        </p:nvGrpSpPr>
        <p:grpSpPr>
          <a:xfrm>
            <a:off x="3035152" y="4077673"/>
            <a:ext cx="864828" cy="782952"/>
            <a:chOff x="4100561" y="1909174"/>
            <a:chExt cx="1068247" cy="967111"/>
          </a:xfrm>
        </p:grpSpPr>
        <p:sp>
          <p:nvSpPr>
            <p:cNvPr id="54" name="Freeform 53"/>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5" name="Freeform 54"/>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6" name="Group 55"/>
          <p:cNvGrpSpPr/>
          <p:nvPr/>
        </p:nvGrpSpPr>
        <p:grpSpPr>
          <a:xfrm>
            <a:off x="3698587" y="2441036"/>
            <a:ext cx="1075234" cy="861525"/>
            <a:chOff x="5474229" y="1432475"/>
            <a:chExt cx="1328144" cy="1064165"/>
          </a:xfrm>
        </p:grpSpPr>
        <p:sp>
          <p:nvSpPr>
            <p:cNvPr id="57" name="Freeform 56"/>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8" name="Freeform 57"/>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9" name="Freeform 58"/>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0" name="Group 59"/>
          <p:cNvGrpSpPr/>
          <p:nvPr/>
        </p:nvGrpSpPr>
        <p:grpSpPr>
          <a:xfrm>
            <a:off x="5572001" y="2123055"/>
            <a:ext cx="467915" cy="760365"/>
            <a:chOff x="7164803" y="1898009"/>
            <a:chExt cx="577976" cy="939211"/>
          </a:xfrm>
        </p:grpSpPr>
        <p:sp>
          <p:nvSpPr>
            <p:cNvPr id="61" name="Freeform 60"/>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2" name="Freeform 61"/>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214541418"/>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2018 DevSummit PPT Template">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62A57839-816C-DD40-89BF-1C32BC75980C}" vid="{B3749CB9-E79A-FB42-8D76-A7C3AB67D11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mso-contentType ?>
<FormTemplates xmlns="http://schemas.microsoft.com/sharepoint/v3/contenttype/forms">
  <Display>DocumentLibraryForm</Display>
  <Edit>DocumentLibraryForm</Edit>
  <New>DocumentLibraryForm</New>
</FormTemplates>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10.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11.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12.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13.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14.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15.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6.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17.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18.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19.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2.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20.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21.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22.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23.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24.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25.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26.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27.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28.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29.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3.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30.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31.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32.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34.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35.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36.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37.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38.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39.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4.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40.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1.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42.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3.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44.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45.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46.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47.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48.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49.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5.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50.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51.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52.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3.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54.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5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56.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57.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58.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59.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6.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60.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1.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62.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63.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64.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65.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66.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67.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68.xml><?xml version="1.0" encoding="utf-8"?>
<ds:datastoreItem xmlns:ds="http://schemas.openxmlformats.org/officeDocument/2006/customXml" ds:itemID="{81E133DB-697E-4C10-B192-8899027B1EC6}">
  <ds:schemaRefs>
    <ds:schemaRef ds:uri="http://schemas.microsoft.com/sharepoint/v3"/>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7.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8.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9.xml><?xml version="1.0" encoding="utf-8"?>
<ds:datastoreItem xmlns:ds="http://schemas.openxmlformats.org/officeDocument/2006/customXml" ds:itemID="{096117C4-1661-4D3B-B9F6-BC19E0F3E90B}">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3122</Words>
  <Application>Microsoft Macintosh PowerPoint</Application>
  <PresentationFormat>Widescreen</PresentationFormat>
  <Paragraphs>700</Paragraphs>
  <Slides>42</Slides>
  <Notes>42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42</vt:i4>
      </vt:variant>
    </vt:vector>
  </HeadingPairs>
  <TitlesOfParts>
    <vt:vector size="55" baseType="lpstr">
      <vt:lpstr>ＭＳ Ｐゴシック</vt:lpstr>
      <vt:lpstr>Arial</vt:lpstr>
      <vt:lpstr>Avenir LT Std 45 Book</vt:lpstr>
      <vt:lpstr>Avenir LT Std 55 Roman</vt:lpstr>
      <vt:lpstr>Avenir LT Std 65 Medium</vt:lpstr>
      <vt:lpstr>AvenirNext LT Pro Demi</vt:lpstr>
      <vt:lpstr>Calibri</vt:lpstr>
      <vt:lpstr>Consolas</vt:lpstr>
      <vt:lpstr>Georgia</vt:lpstr>
      <vt:lpstr>Lucida Grande</vt:lpstr>
      <vt:lpstr>Times New Roman</vt:lpstr>
      <vt:lpstr>Esri_Corporate_Template-Dark</vt:lpstr>
      <vt:lpstr>2018 DevSummit PPT Template</vt:lpstr>
      <vt:lpstr>ArcGIS API for JavaScript: Using Arcade with your Apps</vt:lpstr>
      <vt:lpstr>Session Goals</vt:lpstr>
      <vt:lpstr>PowerPoint Presentation</vt:lpstr>
      <vt:lpstr>Arcade Purpose</vt:lpstr>
      <vt:lpstr>Hello World </vt:lpstr>
      <vt:lpstr>PowerPoint Presentation</vt:lpstr>
      <vt:lpstr>PowerPoint Presentation</vt:lpstr>
      <vt:lpstr>ArcGIS: Make, Share, Anywhere</vt:lpstr>
      <vt:lpstr>ArcGIS Environments and Platforms </vt:lpstr>
      <vt:lpstr>ArcGIS: Make, Share, Anywhere - Challenges</vt:lpstr>
      <vt:lpstr>Arcade Goals</vt:lpstr>
      <vt:lpstr>PowerPoint Presentation</vt:lpstr>
      <vt:lpstr>PowerPoint Presentation</vt:lpstr>
      <vt:lpstr>Language Overview</vt:lpstr>
      <vt:lpstr>Arcade : Language Features</vt:lpstr>
      <vt:lpstr>Implicit Returns</vt:lpstr>
      <vt:lpstr>Case Insensitive</vt:lpstr>
      <vt:lpstr>Functions</vt:lpstr>
      <vt:lpstr>Functions : Geometry</vt:lpstr>
      <vt:lpstr>Global Variables and Profiles</vt:lpstr>
      <vt:lpstr>Exploring Profiles and Functions in the Playground</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and Arcade Profiles</vt:lpstr>
      <vt:lpstr>ESRI JS API  : Arcade Expressions</vt:lpstr>
      <vt:lpstr>ESRI JS API  : Arcade Expressions in JS API 3.23</vt:lpstr>
      <vt:lpstr>Practicalities:   Scripts in Script</vt:lpstr>
      <vt:lpstr>Demos</vt:lpstr>
      <vt:lpstr>Expression sharing</vt:lpstr>
      <vt:lpstr>Future</vt:lpstr>
      <vt:lpstr>PowerPoint Presentation</vt:lpstr>
      <vt:lpstr>PowerPoint Presentation</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2018-03-08T07:41:52Z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